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7"/>
  </p:notesMasterIdLst>
  <p:sldIdLst>
    <p:sldId id="258" r:id="rId2"/>
    <p:sldId id="259" r:id="rId3"/>
    <p:sldId id="260" r:id="rId4"/>
    <p:sldId id="442"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447" r:id="rId24"/>
    <p:sldId id="448" r:id="rId25"/>
    <p:sldId id="282" r:id="rId26"/>
    <p:sldId id="443" r:id="rId27"/>
    <p:sldId id="284" r:id="rId28"/>
    <p:sldId id="288" r:id="rId29"/>
    <p:sldId id="289" r:id="rId30"/>
    <p:sldId id="290" r:id="rId31"/>
    <p:sldId id="291" r:id="rId32"/>
    <p:sldId id="292" r:id="rId33"/>
    <p:sldId id="293" r:id="rId34"/>
    <p:sldId id="294" r:id="rId35"/>
    <p:sldId id="445" r:id="rId36"/>
    <p:sldId id="446" r:id="rId37"/>
    <p:sldId id="295" r:id="rId38"/>
    <p:sldId id="296" r:id="rId39"/>
    <p:sldId id="285" r:id="rId40"/>
    <p:sldId id="287"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96"/>
    <p:restoredTop sz="96327"/>
  </p:normalViewPr>
  <p:slideViewPr>
    <p:cSldViewPr snapToGrid="0">
      <p:cViewPr>
        <p:scale>
          <a:sx n="205" d="100"/>
          <a:sy n="205" d="100"/>
        </p:scale>
        <p:origin x="984"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074739-FAC2-4D05-8A0F-C5E2A2150BE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2C355B2-16EC-4992-8945-468DD8E76270}">
      <dgm:prSet/>
      <dgm:spPr/>
      <dgm:t>
        <a:bodyPr/>
        <a:lstStyle/>
        <a:p>
          <a:r>
            <a:rPr lang="en-US"/>
            <a:t>Measure differences in gene expression between conditions</a:t>
          </a:r>
        </a:p>
      </dgm:t>
    </dgm:pt>
    <dgm:pt modelId="{79C9649F-D67D-47EF-B22B-2366AC77D7E6}" type="parTrans" cxnId="{DEC67855-920E-4C40-AFC1-72C152AD808D}">
      <dgm:prSet/>
      <dgm:spPr/>
      <dgm:t>
        <a:bodyPr/>
        <a:lstStyle/>
        <a:p>
          <a:endParaRPr lang="en-US"/>
        </a:p>
      </dgm:t>
    </dgm:pt>
    <dgm:pt modelId="{C63354A3-F91B-4996-B98E-AF1FA3475D6A}" type="sibTrans" cxnId="{DEC67855-920E-4C40-AFC1-72C152AD808D}">
      <dgm:prSet/>
      <dgm:spPr/>
      <dgm:t>
        <a:bodyPr/>
        <a:lstStyle/>
        <a:p>
          <a:endParaRPr lang="en-US"/>
        </a:p>
      </dgm:t>
    </dgm:pt>
    <dgm:pt modelId="{803C6A62-1803-43E2-8B5A-95A86A077FDE}">
      <dgm:prSet/>
      <dgm:spPr/>
      <dgm:t>
        <a:bodyPr/>
        <a:lstStyle/>
        <a:p>
          <a:r>
            <a:rPr lang="en-US"/>
            <a:t>Better dynamic range and isoform/transcript information than microarrays</a:t>
          </a:r>
        </a:p>
      </dgm:t>
    </dgm:pt>
    <dgm:pt modelId="{FD0F1BAC-73B0-44F5-86B3-62555409EC9C}" type="parTrans" cxnId="{35C861D2-3BA5-4EB4-A817-D4F9694D1550}">
      <dgm:prSet/>
      <dgm:spPr/>
      <dgm:t>
        <a:bodyPr/>
        <a:lstStyle/>
        <a:p>
          <a:endParaRPr lang="en-US"/>
        </a:p>
      </dgm:t>
    </dgm:pt>
    <dgm:pt modelId="{8A73BE0A-0100-4004-BE0E-896ACC4DF471}" type="sibTrans" cxnId="{35C861D2-3BA5-4EB4-A817-D4F9694D1550}">
      <dgm:prSet/>
      <dgm:spPr/>
      <dgm:t>
        <a:bodyPr/>
        <a:lstStyle/>
        <a:p>
          <a:endParaRPr lang="en-US"/>
        </a:p>
      </dgm:t>
    </dgm:pt>
    <dgm:pt modelId="{6602EE70-4D52-4863-B917-0125C459D71B}">
      <dgm:prSet/>
      <dgm:spPr/>
      <dgm:t>
        <a:bodyPr/>
        <a:lstStyle/>
        <a:p>
          <a:r>
            <a:rPr lang="en-US"/>
            <a:t>Detect structural variation, fusions, or single nucleotide variants</a:t>
          </a:r>
        </a:p>
      </dgm:t>
    </dgm:pt>
    <dgm:pt modelId="{A6133F64-7674-4350-B021-AF11D8FB9AF3}" type="parTrans" cxnId="{488B2940-A1E5-4EEF-82AE-1D38F205A18F}">
      <dgm:prSet/>
      <dgm:spPr/>
      <dgm:t>
        <a:bodyPr/>
        <a:lstStyle/>
        <a:p>
          <a:endParaRPr lang="en-US"/>
        </a:p>
      </dgm:t>
    </dgm:pt>
    <dgm:pt modelId="{A973F87C-881C-4A9A-B8E3-CCF2FFC78C74}" type="sibTrans" cxnId="{488B2940-A1E5-4EEF-82AE-1D38F205A18F}">
      <dgm:prSet/>
      <dgm:spPr/>
      <dgm:t>
        <a:bodyPr/>
        <a:lstStyle/>
        <a:p>
          <a:endParaRPr lang="en-US"/>
        </a:p>
      </dgm:t>
    </dgm:pt>
    <dgm:pt modelId="{E165DFB2-3180-4AA2-9188-F48DBE47F029}">
      <dgm:prSet/>
      <dgm:spPr/>
      <dgm:t>
        <a:bodyPr/>
        <a:lstStyle/>
        <a:p>
          <a:r>
            <a:rPr lang="en-US"/>
            <a:t>Identify new transcripts/genes </a:t>
          </a:r>
        </a:p>
      </dgm:t>
    </dgm:pt>
    <dgm:pt modelId="{4514F310-821F-4833-B5F3-1C0BD4BC2970}" type="parTrans" cxnId="{FEB63670-2F66-4449-9F69-D09DFCA3D21A}">
      <dgm:prSet/>
      <dgm:spPr/>
      <dgm:t>
        <a:bodyPr/>
        <a:lstStyle/>
        <a:p>
          <a:endParaRPr lang="en-US"/>
        </a:p>
      </dgm:t>
    </dgm:pt>
    <dgm:pt modelId="{570A3115-D1BF-479C-8743-089BF861A651}" type="sibTrans" cxnId="{FEB63670-2F66-4449-9F69-D09DFCA3D21A}">
      <dgm:prSet/>
      <dgm:spPr/>
      <dgm:t>
        <a:bodyPr/>
        <a:lstStyle/>
        <a:p>
          <a:endParaRPr lang="en-US"/>
        </a:p>
      </dgm:t>
    </dgm:pt>
    <dgm:pt modelId="{9949BCDE-8B79-404A-8491-03DF1DC67CA4}">
      <dgm:prSet/>
      <dgm:spPr/>
      <dgm:t>
        <a:bodyPr/>
        <a:lstStyle/>
        <a:p>
          <a:r>
            <a:rPr lang="en-US"/>
            <a:t>Measure ‘weird’ transcripts</a:t>
          </a:r>
        </a:p>
      </dgm:t>
    </dgm:pt>
    <dgm:pt modelId="{6E757FD8-66A8-4245-8435-FBCC5BC4C99F}" type="parTrans" cxnId="{DFAFDD6D-FC03-4358-99DD-294A067C01CE}">
      <dgm:prSet/>
      <dgm:spPr/>
      <dgm:t>
        <a:bodyPr/>
        <a:lstStyle/>
        <a:p>
          <a:endParaRPr lang="en-US"/>
        </a:p>
      </dgm:t>
    </dgm:pt>
    <dgm:pt modelId="{6E47F2A3-5D23-428D-88C7-A898B9AFB33B}" type="sibTrans" cxnId="{DFAFDD6D-FC03-4358-99DD-294A067C01CE}">
      <dgm:prSet/>
      <dgm:spPr/>
      <dgm:t>
        <a:bodyPr/>
        <a:lstStyle/>
        <a:p>
          <a:endParaRPr lang="en-US"/>
        </a:p>
      </dgm:t>
    </dgm:pt>
    <dgm:pt modelId="{414E5BD2-0760-4B83-8372-926DAB28445E}">
      <dgm:prSet/>
      <dgm:spPr/>
      <dgm:t>
        <a:bodyPr/>
        <a:lstStyle/>
        <a:p>
          <a:r>
            <a:rPr lang="en-US"/>
            <a:t>Applicable to single cells</a:t>
          </a:r>
        </a:p>
      </dgm:t>
    </dgm:pt>
    <dgm:pt modelId="{7A2DD5A8-196C-439F-984D-2F6ADBE3AE3D}" type="parTrans" cxnId="{531747C1-3FE9-4966-A333-B62B34DAFA71}">
      <dgm:prSet/>
      <dgm:spPr/>
      <dgm:t>
        <a:bodyPr/>
        <a:lstStyle/>
        <a:p>
          <a:endParaRPr lang="en-US"/>
        </a:p>
      </dgm:t>
    </dgm:pt>
    <dgm:pt modelId="{AEBF5A5E-1121-42A4-AF1E-DF73202E322E}" type="sibTrans" cxnId="{531747C1-3FE9-4966-A333-B62B34DAFA71}">
      <dgm:prSet/>
      <dgm:spPr/>
      <dgm:t>
        <a:bodyPr/>
        <a:lstStyle/>
        <a:p>
          <a:endParaRPr lang="en-US"/>
        </a:p>
      </dgm:t>
    </dgm:pt>
    <dgm:pt modelId="{F211C5B1-F4C7-4BB6-A693-4CACE3388F32}">
      <dgm:prSet/>
      <dgm:spPr/>
      <dgm:t>
        <a:bodyPr/>
        <a:lstStyle/>
        <a:p>
          <a:r>
            <a:rPr lang="en-US"/>
            <a:t>Less technical bias than microarray</a:t>
          </a:r>
        </a:p>
      </dgm:t>
    </dgm:pt>
    <dgm:pt modelId="{5B67A22C-5666-438E-BD41-8DB585DF3C63}" type="parTrans" cxnId="{8224B293-50B8-420E-A1B0-76E012CD83B5}">
      <dgm:prSet/>
      <dgm:spPr/>
      <dgm:t>
        <a:bodyPr/>
        <a:lstStyle/>
        <a:p>
          <a:endParaRPr lang="en-US"/>
        </a:p>
      </dgm:t>
    </dgm:pt>
    <dgm:pt modelId="{316F63B1-F03F-472E-B4E3-41D9DDEA1436}" type="sibTrans" cxnId="{8224B293-50B8-420E-A1B0-76E012CD83B5}">
      <dgm:prSet/>
      <dgm:spPr/>
      <dgm:t>
        <a:bodyPr/>
        <a:lstStyle/>
        <a:p>
          <a:endParaRPr lang="en-US"/>
        </a:p>
      </dgm:t>
    </dgm:pt>
    <dgm:pt modelId="{D67A9933-D62A-954F-86E6-8D379AF4EB99}" type="pres">
      <dgm:prSet presAssocID="{10074739-FAC2-4D05-8A0F-C5E2A2150BE7}" presName="linear" presStyleCnt="0">
        <dgm:presLayoutVars>
          <dgm:animLvl val="lvl"/>
          <dgm:resizeHandles val="exact"/>
        </dgm:presLayoutVars>
      </dgm:prSet>
      <dgm:spPr/>
    </dgm:pt>
    <dgm:pt modelId="{19BC857F-B576-BD44-B984-AEA31A04AE32}" type="pres">
      <dgm:prSet presAssocID="{B2C355B2-16EC-4992-8945-468DD8E76270}" presName="parentText" presStyleLbl="node1" presStyleIdx="0" presStyleCnt="7">
        <dgm:presLayoutVars>
          <dgm:chMax val="0"/>
          <dgm:bulletEnabled val="1"/>
        </dgm:presLayoutVars>
      </dgm:prSet>
      <dgm:spPr/>
    </dgm:pt>
    <dgm:pt modelId="{A09F9808-0BE6-7643-B745-DA96EF61FBF0}" type="pres">
      <dgm:prSet presAssocID="{C63354A3-F91B-4996-B98E-AF1FA3475D6A}" presName="spacer" presStyleCnt="0"/>
      <dgm:spPr/>
    </dgm:pt>
    <dgm:pt modelId="{7350B691-960B-BA4F-854C-880B350AB816}" type="pres">
      <dgm:prSet presAssocID="{803C6A62-1803-43E2-8B5A-95A86A077FDE}" presName="parentText" presStyleLbl="node1" presStyleIdx="1" presStyleCnt="7">
        <dgm:presLayoutVars>
          <dgm:chMax val="0"/>
          <dgm:bulletEnabled val="1"/>
        </dgm:presLayoutVars>
      </dgm:prSet>
      <dgm:spPr/>
    </dgm:pt>
    <dgm:pt modelId="{11F13104-F9DC-C64F-B0CD-C5268014F212}" type="pres">
      <dgm:prSet presAssocID="{8A73BE0A-0100-4004-BE0E-896ACC4DF471}" presName="spacer" presStyleCnt="0"/>
      <dgm:spPr/>
    </dgm:pt>
    <dgm:pt modelId="{F2AECF6F-4283-2D4C-B7D7-0AB72E1FFE2C}" type="pres">
      <dgm:prSet presAssocID="{6602EE70-4D52-4863-B917-0125C459D71B}" presName="parentText" presStyleLbl="node1" presStyleIdx="2" presStyleCnt="7">
        <dgm:presLayoutVars>
          <dgm:chMax val="0"/>
          <dgm:bulletEnabled val="1"/>
        </dgm:presLayoutVars>
      </dgm:prSet>
      <dgm:spPr/>
    </dgm:pt>
    <dgm:pt modelId="{C2842A28-2F9A-CE49-80E0-DE463F56663D}" type="pres">
      <dgm:prSet presAssocID="{A973F87C-881C-4A9A-B8E3-CCF2FFC78C74}" presName="spacer" presStyleCnt="0"/>
      <dgm:spPr/>
    </dgm:pt>
    <dgm:pt modelId="{93EA89A3-C63A-BD4E-9E30-B8A0782085FA}" type="pres">
      <dgm:prSet presAssocID="{E165DFB2-3180-4AA2-9188-F48DBE47F029}" presName="parentText" presStyleLbl="node1" presStyleIdx="3" presStyleCnt="7">
        <dgm:presLayoutVars>
          <dgm:chMax val="0"/>
          <dgm:bulletEnabled val="1"/>
        </dgm:presLayoutVars>
      </dgm:prSet>
      <dgm:spPr/>
    </dgm:pt>
    <dgm:pt modelId="{06FF1C2E-759D-9541-BCBB-0403541612BE}" type="pres">
      <dgm:prSet presAssocID="{570A3115-D1BF-479C-8743-089BF861A651}" presName="spacer" presStyleCnt="0"/>
      <dgm:spPr/>
    </dgm:pt>
    <dgm:pt modelId="{1D6DF23A-7C24-5749-A75A-D89474FA2293}" type="pres">
      <dgm:prSet presAssocID="{9949BCDE-8B79-404A-8491-03DF1DC67CA4}" presName="parentText" presStyleLbl="node1" presStyleIdx="4" presStyleCnt="7">
        <dgm:presLayoutVars>
          <dgm:chMax val="0"/>
          <dgm:bulletEnabled val="1"/>
        </dgm:presLayoutVars>
      </dgm:prSet>
      <dgm:spPr/>
    </dgm:pt>
    <dgm:pt modelId="{C7DB00D4-8FA0-1744-959F-CCDE27F4A4DB}" type="pres">
      <dgm:prSet presAssocID="{6E47F2A3-5D23-428D-88C7-A898B9AFB33B}" presName="spacer" presStyleCnt="0"/>
      <dgm:spPr/>
    </dgm:pt>
    <dgm:pt modelId="{E6295F08-A216-6444-9627-35BA0F7F3572}" type="pres">
      <dgm:prSet presAssocID="{414E5BD2-0760-4B83-8372-926DAB28445E}" presName="parentText" presStyleLbl="node1" presStyleIdx="5" presStyleCnt="7">
        <dgm:presLayoutVars>
          <dgm:chMax val="0"/>
          <dgm:bulletEnabled val="1"/>
        </dgm:presLayoutVars>
      </dgm:prSet>
      <dgm:spPr/>
    </dgm:pt>
    <dgm:pt modelId="{5A407A3B-0E58-8442-9D10-FD7A0AD6AE59}" type="pres">
      <dgm:prSet presAssocID="{AEBF5A5E-1121-42A4-AF1E-DF73202E322E}" presName="spacer" presStyleCnt="0"/>
      <dgm:spPr/>
    </dgm:pt>
    <dgm:pt modelId="{68DE6618-6EBB-334D-BFFC-5F6AB072A9BB}" type="pres">
      <dgm:prSet presAssocID="{F211C5B1-F4C7-4BB6-A693-4CACE3388F32}" presName="parentText" presStyleLbl="node1" presStyleIdx="6" presStyleCnt="7">
        <dgm:presLayoutVars>
          <dgm:chMax val="0"/>
          <dgm:bulletEnabled val="1"/>
        </dgm:presLayoutVars>
      </dgm:prSet>
      <dgm:spPr/>
    </dgm:pt>
  </dgm:ptLst>
  <dgm:cxnLst>
    <dgm:cxn modelId="{1D144734-30E1-7D4F-B16E-4A5FB9F0AAD9}" type="presOf" srcId="{E165DFB2-3180-4AA2-9188-F48DBE47F029}" destId="{93EA89A3-C63A-BD4E-9E30-B8A0782085FA}" srcOrd="0" destOrd="0" presId="urn:microsoft.com/office/officeart/2005/8/layout/vList2"/>
    <dgm:cxn modelId="{488B2940-A1E5-4EEF-82AE-1D38F205A18F}" srcId="{10074739-FAC2-4D05-8A0F-C5E2A2150BE7}" destId="{6602EE70-4D52-4863-B917-0125C459D71B}" srcOrd="2" destOrd="0" parTransId="{A6133F64-7674-4350-B021-AF11D8FB9AF3}" sibTransId="{A973F87C-881C-4A9A-B8E3-CCF2FFC78C74}"/>
    <dgm:cxn modelId="{B199B345-A94D-9040-8DC8-77DF0DBE5C20}" type="presOf" srcId="{10074739-FAC2-4D05-8A0F-C5E2A2150BE7}" destId="{D67A9933-D62A-954F-86E6-8D379AF4EB99}" srcOrd="0" destOrd="0" presId="urn:microsoft.com/office/officeart/2005/8/layout/vList2"/>
    <dgm:cxn modelId="{DEC67855-920E-4C40-AFC1-72C152AD808D}" srcId="{10074739-FAC2-4D05-8A0F-C5E2A2150BE7}" destId="{B2C355B2-16EC-4992-8945-468DD8E76270}" srcOrd="0" destOrd="0" parTransId="{79C9649F-D67D-47EF-B22B-2366AC77D7E6}" sibTransId="{C63354A3-F91B-4996-B98E-AF1FA3475D6A}"/>
    <dgm:cxn modelId="{96B2F867-DEA2-2947-A125-BD3C1732A532}" type="presOf" srcId="{803C6A62-1803-43E2-8B5A-95A86A077FDE}" destId="{7350B691-960B-BA4F-854C-880B350AB816}" srcOrd="0" destOrd="0" presId="urn:microsoft.com/office/officeart/2005/8/layout/vList2"/>
    <dgm:cxn modelId="{DFAFDD6D-FC03-4358-99DD-294A067C01CE}" srcId="{10074739-FAC2-4D05-8A0F-C5E2A2150BE7}" destId="{9949BCDE-8B79-404A-8491-03DF1DC67CA4}" srcOrd="4" destOrd="0" parTransId="{6E757FD8-66A8-4245-8435-FBCC5BC4C99F}" sibTransId="{6E47F2A3-5D23-428D-88C7-A898B9AFB33B}"/>
    <dgm:cxn modelId="{FEB63670-2F66-4449-9F69-D09DFCA3D21A}" srcId="{10074739-FAC2-4D05-8A0F-C5E2A2150BE7}" destId="{E165DFB2-3180-4AA2-9188-F48DBE47F029}" srcOrd="3" destOrd="0" parTransId="{4514F310-821F-4833-B5F3-1C0BD4BC2970}" sibTransId="{570A3115-D1BF-479C-8743-089BF861A651}"/>
    <dgm:cxn modelId="{215E6C7D-7F06-DD45-9DD2-6F8884CBBB82}" type="presOf" srcId="{F211C5B1-F4C7-4BB6-A693-4CACE3388F32}" destId="{68DE6618-6EBB-334D-BFFC-5F6AB072A9BB}" srcOrd="0" destOrd="0" presId="urn:microsoft.com/office/officeart/2005/8/layout/vList2"/>
    <dgm:cxn modelId="{11F3907E-1CF6-7C47-94F2-FD108B03B65A}" type="presOf" srcId="{9949BCDE-8B79-404A-8491-03DF1DC67CA4}" destId="{1D6DF23A-7C24-5749-A75A-D89474FA2293}" srcOrd="0" destOrd="0" presId="urn:microsoft.com/office/officeart/2005/8/layout/vList2"/>
    <dgm:cxn modelId="{2087EB8C-893B-FE42-88EA-EBB28A9A606D}" type="presOf" srcId="{6602EE70-4D52-4863-B917-0125C459D71B}" destId="{F2AECF6F-4283-2D4C-B7D7-0AB72E1FFE2C}" srcOrd="0" destOrd="0" presId="urn:microsoft.com/office/officeart/2005/8/layout/vList2"/>
    <dgm:cxn modelId="{8224B293-50B8-420E-A1B0-76E012CD83B5}" srcId="{10074739-FAC2-4D05-8A0F-C5E2A2150BE7}" destId="{F211C5B1-F4C7-4BB6-A693-4CACE3388F32}" srcOrd="6" destOrd="0" parTransId="{5B67A22C-5666-438E-BD41-8DB585DF3C63}" sibTransId="{316F63B1-F03F-472E-B4E3-41D9DDEA1436}"/>
    <dgm:cxn modelId="{531747C1-3FE9-4966-A333-B62B34DAFA71}" srcId="{10074739-FAC2-4D05-8A0F-C5E2A2150BE7}" destId="{414E5BD2-0760-4B83-8372-926DAB28445E}" srcOrd="5" destOrd="0" parTransId="{7A2DD5A8-196C-439F-984D-2F6ADBE3AE3D}" sibTransId="{AEBF5A5E-1121-42A4-AF1E-DF73202E322E}"/>
    <dgm:cxn modelId="{1E0242CB-48B0-7F46-AB6A-5A0B4F3CCB1B}" type="presOf" srcId="{414E5BD2-0760-4B83-8372-926DAB28445E}" destId="{E6295F08-A216-6444-9627-35BA0F7F3572}" srcOrd="0" destOrd="0" presId="urn:microsoft.com/office/officeart/2005/8/layout/vList2"/>
    <dgm:cxn modelId="{35C861D2-3BA5-4EB4-A817-D4F9694D1550}" srcId="{10074739-FAC2-4D05-8A0F-C5E2A2150BE7}" destId="{803C6A62-1803-43E2-8B5A-95A86A077FDE}" srcOrd="1" destOrd="0" parTransId="{FD0F1BAC-73B0-44F5-86B3-62555409EC9C}" sibTransId="{8A73BE0A-0100-4004-BE0E-896ACC4DF471}"/>
    <dgm:cxn modelId="{861E01D8-C142-3F46-81F1-62DFBBE0F1E4}" type="presOf" srcId="{B2C355B2-16EC-4992-8945-468DD8E76270}" destId="{19BC857F-B576-BD44-B984-AEA31A04AE32}" srcOrd="0" destOrd="0" presId="urn:microsoft.com/office/officeart/2005/8/layout/vList2"/>
    <dgm:cxn modelId="{63266A68-09F8-064E-843A-E181C5EA2C7E}" type="presParOf" srcId="{D67A9933-D62A-954F-86E6-8D379AF4EB99}" destId="{19BC857F-B576-BD44-B984-AEA31A04AE32}" srcOrd="0" destOrd="0" presId="urn:microsoft.com/office/officeart/2005/8/layout/vList2"/>
    <dgm:cxn modelId="{274511D1-2611-E149-B11C-1539809C73CC}" type="presParOf" srcId="{D67A9933-D62A-954F-86E6-8D379AF4EB99}" destId="{A09F9808-0BE6-7643-B745-DA96EF61FBF0}" srcOrd="1" destOrd="0" presId="urn:microsoft.com/office/officeart/2005/8/layout/vList2"/>
    <dgm:cxn modelId="{65DD3272-FBAF-FF42-B6D2-D9258F84B7F7}" type="presParOf" srcId="{D67A9933-D62A-954F-86E6-8D379AF4EB99}" destId="{7350B691-960B-BA4F-854C-880B350AB816}" srcOrd="2" destOrd="0" presId="urn:microsoft.com/office/officeart/2005/8/layout/vList2"/>
    <dgm:cxn modelId="{38EE700E-4DCF-8E47-8FC8-CA178B4FF820}" type="presParOf" srcId="{D67A9933-D62A-954F-86E6-8D379AF4EB99}" destId="{11F13104-F9DC-C64F-B0CD-C5268014F212}" srcOrd="3" destOrd="0" presId="urn:microsoft.com/office/officeart/2005/8/layout/vList2"/>
    <dgm:cxn modelId="{FE283983-4517-5347-94BD-B9C1E2352E9F}" type="presParOf" srcId="{D67A9933-D62A-954F-86E6-8D379AF4EB99}" destId="{F2AECF6F-4283-2D4C-B7D7-0AB72E1FFE2C}" srcOrd="4" destOrd="0" presId="urn:microsoft.com/office/officeart/2005/8/layout/vList2"/>
    <dgm:cxn modelId="{8029CAF9-DD5D-7A41-8BEF-68279186DF41}" type="presParOf" srcId="{D67A9933-D62A-954F-86E6-8D379AF4EB99}" destId="{C2842A28-2F9A-CE49-80E0-DE463F56663D}" srcOrd="5" destOrd="0" presId="urn:microsoft.com/office/officeart/2005/8/layout/vList2"/>
    <dgm:cxn modelId="{13A6D032-FA13-3045-A29F-7B4330D9E968}" type="presParOf" srcId="{D67A9933-D62A-954F-86E6-8D379AF4EB99}" destId="{93EA89A3-C63A-BD4E-9E30-B8A0782085FA}" srcOrd="6" destOrd="0" presId="urn:microsoft.com/office/officeart/2005/8/layout/vList2"/>
    <dgm:cxn modelId="{97714262-D7A5-6E4C-A74E-908F45F0E90D}" type="presParOf" srcId="{D67A9933-D62A-954F-86E6-8D379AF4EB99}" destId="{06FF1C2E-759D-9541-BCBB-0403541612BE}" srcOrd="7" destOrd="0" presId="urn:microsoft.com/office/officeart/2005/8/layout/vList2"/>
    <dgm:cxn modelId="{1432B6C1-E8A2-DC4F-8892-EE8C82573E8F}" type="presParOf" srcId="{D67A9933-D62A-954F-86E6-8D379AF4EB99}" destId="{1D6DF23A-7C24-5749-A75A-D89474FA2293}" srcOrd="8" destOrd="0" presId="urn:microsoft.com/office/officeart/2005/8/layout/vList2"/>
    <dgm:cxn modelId="{3D8C1F45-ED42-9E4D-88D1-14FCDC93E30B}" type="presParOf" srcId="{D67A9933-D62A-954F-86E6-8D379AF4EB99}" destId="{C7DB00D4-8FA0-1744-959F-CCDE27F4A4DB}" srcOrd="9" destOrd="0" presId="urn:microsoft.com/office/officeart/2005/8/layout/vList2"/>
    <dgm:cxn modelId="{68D1E07A-5C5D-F04E-9D13-EC8C53CCDC77}" type="presParOf" srcId="{D67A9933-D62A-954F-86E6-8D379AF4EB99}" destId="{E6295F08-A216-6444-9627-35BA0F7F3572}" srcOrd="10" destOrd="0" presId="urn:microsoft.com/office/officeart/2005/8/layout/vList2"/>
    <dgm:cxn modelId="{D5EB5B9F-E486-4F45-894A-A6581A103C9A}" type="presParOf" srcId="{D67A9933-D62A-954F-86E6-8D379AF4EB99}" destId="{5A407A3B-0E58-8442-9D10-FD7A0AD6AE59}" srcOrd="11" destOrd="0" presId="urn:microsoft.com/office/officeart/2005/8/layout/vList2"/>
    <dgm:cxn modelId="{AA9B0002-546D-174C-BA2F-AEBAAA205DB2}" type="presParOf" srcId="{D67A9933-D62A-954F-86E6-8D379AF4EB99}" destId="{68DE6618-6EBB-334D-BFFC-5F6AB072A9BB}"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C857F-B576-BD44-B984-AEA31A04AE32}">
      <dsp:nvSpPr>
        <dsp:cNvPr id="0" name=""/>
        <dsp:cNvSpPr/>
      </dsp:nvSpPr>
      <dsp:spPr>
        <a:xfrm>
          <a:off x="0" y="67741"/>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Measure differences in gene expression between conditions</a:t>
          </a:r>
        </a:p>
      </dsp:txBody>
      <dsp:txXfrm>
        <a:off x="18734" y="86475"/>
        <a:ext cx="9488409" cy="346292"/>
      </dsp:txXfrm>
    </dsp:sp>
    <dsp:sp modelId="{7350B691-960B-BA4F-854C-880B350AB816}">
      <dsp:nvSpPr>
        <dsp:cNvPr id="0" name=""/>
        <dsp:cNvSpPr/>
      </dsp:nvSpPr>
      <dsp:spPr>
        <a:xfrm>
          <a:off x="0" y="497581"/>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Better dynamic range and isoform/transcript information than microarrays</a:t>
          </a:r>
        </a:p>
      </dsp:txBody>
      <dsp:txXfrm>
        <a:off x="18734" y="516315"/>
        <a:ext cx="9488409" cy="346292"/>
      </dsp:txXfrm>
    </dsp:sp>
    <dsp:sp modelId="{F2AECF6F-4283-2D4C-B7D7-0AB72E1FFE2C}">
      <dsp:nvSpPr>
        <dsp:cNvPr id="0" name=""/>
        <dsp:cNvSpPr/>
      </dsp:nvSpPr>
      <dsp:spPr>
        <a:xfrm>
          <a:off x="0" y="927421"/>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Detect structural variation, fusions, or single nucleotide variants</a:t>
          </a:r>
        </a:p>
      </dsp:txBody>
      <dsp:txXfrm>
        <a:off x="18734" y="946155"/>
        <a:ext cx="9488409" cy="346292"/>
      </dsp:txXfrm>
    </dsp:sp>
    <dsp:sp modelId="{93EA89A3-C63A-BD4E-9E30-B8A0782085FA}">
      <dsp:nvSpPr>
        <dsp:cNvPr id="0" name=""/>
        <dsp:cNvSpPr/>
      </dsp:nvSpPr>
      <dsp:spPr>
        <a:xfrm>
          <a:off x="0" y="1357262"/>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Identify new transcripts/genes </a:t>
          </a:r>
        </a:p>
      </dsp:txBody>
      <dsp:txXfrm>
        <a:off x="18734" y="1375996"/>
        <a:ext cx="9488409" cy="346292"/>
      </dsp:txXfrm>
    </dsp:sp>
    <dsp:sp modelId="{1D6DF23A-7C24-5749-A75A-D89474FA2293}">
      <dsp:nvSpPr>
        <dsp:cNvPr id="0" name=""/>
        <dsp:cNvSpPr/>
      </dsp:nvSpPr>
      <dsp:spPr>
        <a:xfrm>
          <a:off x="0" y="1787102"/>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Measure ‘weird’ transcripts</a:t>
          </a:r>
        </a:p>
      </dsp:txBody>
      <dsp:txXfrm>
        <a:off x="18734" y="1805836"/>
        <a:ext cx="9488409" cy="346292"/>
      </dsp:txXfrm>
    </dsp:sp>
    <dsp:sp modelId="{E6295F08-A216-6444-9627-35BA0F7F3572}">
      <dsp:nvSpPr>
        <dsp:cNvPr id="0" name=""/>
        <dsp:cNvSpPr/>
      </dsp:nvSpPr>
      <dsp:spPr>
        <a:xfrm>
          <a:off x="0" y="2216942"/>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Applicable to single cells</a:t>
          </a:r>
        </a:p>
      </dsp:txBody>
      <dsp:txXfrm>
        <a:off x="18734" y="2235676"/>
        <a:ext cx="9488409" cy="346292"/>
      </dsp:txXfrm>
    </dsp:sp>
    <dsp:sp modelId="{68DE6618-6EBB-334D-BFFC-5F6AB072A9BB}">
      <dsp:nvSpPr>
        <dsp:cNvPr id="0" name=""/>
        <dsp:cNvSpPr/>
      </dsp:nvSpPr>
      <dsp:spPr>
        <a:xfrm>
          <a:off x="0" y="2646782"/>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Less technical bias than microarray</a:t>
          </a:r>
        </a:p>
      </dsp:txBody>
      <dsp:txXfrm>
        <a:off x="18734" y="2665516"/>
        <a:ext cx="9488409"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BF135-BF5A-7F4F-9DA4-5EF10F0344D4}" type="datetimeFigureOut">
              <a:rPr lang="en-US" smtClean="0"/>
              <a:t>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0D1E6D-0697-8746-B104-B19DBE59A7DE}" type="slidenum">
              <a:rPr lang="en-US" smtClean="0"/>
              <a:t>‹#›</a:t>
            </a:fld>
            <a:endParaRPr lang="en-US"/>
          </a:p>
        </p:txBody>
      </p:sp>
    </p:spTree>
    <p:extLst>
      <p:ext uri="{BB962C8B-B14F-4D97-AF65-F5344CB8AC3E}">
        <p14:creationId xmlns:p14="http://schemas.microsoft.com/office/powerpoint/2010/main" val="1040314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prstGeom prst="rect">
            <a:avLst/>
          </a:prstGeom>
        </p:spPr>
        <p:txBody>
          <a:bodyPr/>
          <a:lstStyle/>
          <a:p>
            <a:endParaRPr/>
          </a:p>
        </p:txBody>
      </p:sp>
      <p:sp>
        <p:nvSpPr>
          <p:cNvPr id="166" name="Shape 166"/>
          <p:cNvSpPr>
            <a:spLocks noGrp="1"/>
          </p:cNvSpPr>
          <p:nvPr>
            <p:ph type="body" sz="quarter" idx="1"/>
          </p:nvPr>
        </p:nvSpPr>
        <p:spPr>
          <a:prstGeom prst="rect">
            <a:avLst/>
          </a:prstGeom>
        </p:spPr>
        <p:txBody>
          <a:bodyPr/>
          <a:lstStyle/>
          <a:p>
            <a:r>
              <a:t>Here are the goals and agenda for the next couple of classes. I’m guessing this will be 3-4 lectures, we’ll see how the pace goes. </a:t>
            </a:r>
          </a:p>
          <a:p>
            <a:endParaRPr/>
          </a:p>
          <a:p>
            <a:r>
              <a:t>Plan is to start today with a lecture about RNA-seq techniques, approaches, and the steps involved. The overall goal is to explain and then walk through the practical steps of analyzing RNAseq data using R.</a:t>
            </a:r>
          </a:p>
          <a:p>
            <a:endParaRPr/>
          </a:p>
          <a:p>
            <a:r>
              <a:t>we’ll go through how to explore and QC your data. There will be some material about how to QC your data and make sure everything looks right. This is where being a biologist and computational biologist is important since you’ll understand you're samples you’ll know what to look for (sample swaps, genes that should show up in your data, etc)</a:t>
            </a:r>
          </a:p>
          <a:p>
            <a:endParaRPr/>
          </a:p>
          <a:p>
            <a:r>
              <a:t>The next class we’ll work through some examples for how to go from counts to differential genes. </a:t>
            </a:r>
          </a:p>
          <a:p>
            <a:endParaRPr/>
          </a:p>
          <a:p>
            <a:r>
              <a:t>Class 3 to talk about visualizing data and getting biological meaning from them. We’ll talk about how to make things like heatmaps and annotate functions and do enrichment profiling and stuff like that. </a:t>
            </a:r>
          </a:p>
          <a:p>
            <a:endParaRPr/>
          </a:p>
          <a:p>
            <a:r>
              <a:t>Class 4 will be going through the code for those methods. </a:t>
            </a:r>
          </a:p>
          <a:p>
            <a:r>
              <a:t>We may not take the full class each time, so please interrupt and slow me down if something isn’t clear. Class 1 and 3 will be more of a lecture, with class 2 and 4 being putting some of those methods into practice. We’ll have time for a fifth class if we need to cover more hands-on computational work, or I can be available to answer questions you have about getting your code running the way you want. </a:t>
            </a:r>
          </a:p>
          <a:p>
            <a:endParaRPr/>
          </a:p>
          <a:p>
            <a:r>
              <a:t>I’ll make all these slide avaiable on Sakai and where I’m showing you code snippets I’ll have full Rscripts up on Sakai as well. Definitely try to go through and understand the steps on your own.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t>You could do similarly iwth any matrix of count data you have. This is an example of how I’d do it for quantitation data from featureCounts. You can read that table in directly, but the first 6 columns describe some information about the annotations we used to quantify. I really only want the geneid here, so I keep that as an additional variable, and make the rest a matrix. I do a little bit int he middle to clean up the column names so that my column names and the Sample names in my design table match (AND ARE IN THE SAME ORDER)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t>So now that we have our data into a DESeq object we can do either of these two paths, and we need to do both. I’m going use the time we have left to show some visualization/quality control things about our data. </a:t>
            </a:r>
          </a:p>
          <a:p>
            <a:endParaRPr/>
          </a:p>
          <a:p>
            <a:r>
              <a:t>Next time we’ll do the differenetial expression side, work through that code and talk about what DESeq is actually doing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Choosing between these tests is a little confusing ( I generally have to look this up when I’m doing something more complicated thanusual). </a:t>
            </a:r>
          </a:p>
          <a:p>
            <a:r>
              <a:t>Wald test works well  when you are doing pairwise comparisons - so what chagnes change between drug and vehicle treatmentes. pvalues here are telling you whch fold changes are significantly different.</a:t>
            </a:r>
          </a:p>
          <a:p>
            <a:r>
              <a:t>LRT tests are appropriate for timecourse of if you want to analyze all levels of a factor at once. Say for example you have drug a drug b drug c and vehicle and you want to see which genes change - here the pvalue tells you that including your treatment condition in the model provides value to the model, it doesn’t relate to a specific lfc comparison.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prstGeom prst="rect">
            <a:avLst/>
          </a:prstGeom>
        </p:spPr>
        <p:txBody>
          <a:bodyPr/>
          <a:lstStyle/>
          <a:p>
            <a:endParaRPr/>
          </a:p>
        </p:txBody>
      </p:sp>
      <p:sp>
        <p:nvSpPr>
          <p:cNvPr id="513" name="Shape 513"/>
          <p:cNvSpPr>
            <a:spLocks noGrp="1"/>
          </p:cNvSpPr>
          <p:nvPr>
            <p:ph type="body" sz="quarter" idx="1"/>
          </p:nvPr>
        </p:nvSpPr>
        <p:spPr>
          <a:prstGeom prst="rect">
            <a:avLst/>
          </a:prstGeom>
        </p:spPr>
        <p:txBody>
          <a:bodyPr/>
          <a:lstStyle/>
          <a:p>
            <a:r>
              <a:t>A really deep understanding of the model here I don’t think is necessary, but its good to have a little understanding of why we use this model and approach for RNA seq. This formula essentially is saying we are modeling the count data (K) for the ith gene in the jth sample from a binomial distribution. This binomial distribution has two parameters, the mean and the dispersion. We use negative binomal instead of say, the normal distribution becaues as what we are measuring is count data, it can’t be normally distributed,we cant have -3 reads for example. Count data can be measured with a Poisson distributiojn,b ut this assumes that variance does not change with the mean. As we talkea bout last time, genes with low counts have high dispersion so we see dependece on expression level.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prstGeom prst="rect">
            <a:avLst/>
          </a:prstGeom>
        </p:spPr>
        <p:txBody>
          <a:bodyPr/>
          <a:lstStyle/>
          <a:p>
            <a:endParaRPr/>
          </a:p>
        </p:txBody>
      </p:sp>
      <p:sp>
        <p:nvSpPr>
          <p:cNvPr id="513" name="Shape 513"/>
          <p:cNvSpPr>
            <a:spLocks noGrp="1"/>
          </p:cNvSpPr>
          <p:nvPr>
            <p:ph type="body" sz="quarter" idx="1"/>
          </p:nvPr>
        </p:nvSpPr>
        <p:spPr>
          <a:prstGeom prst="rect">
            <a:avLst/>
          </a:prstGeom>
        </p:spPr>
        <p:txBody>
          <a:bodyPr/>
          <a:lstStyle/>
          <a:p>
            <a:r>
              <a:t>A really deep understanding of the model here I don’t think is necessary, but its good to have a little understanding of why we use this model and approach for RNA seq. This formula essentially is saying we are modeling the count data (K) for the ith gene in the jth sample from a binomial distribution. This binomial distribution has two parameters, the mean and the dispersion. We use negative binomal instead of say, the normal distribution becaues as what we are measuring is count data, it can’t be normally distributed,we cant have -3 reads for example. Count data can be measured with a Poisson distributiojn,b ut this assumes that variance does not change with the mean. As we talkea bout last time, genes with low counts have high dispersion so we see dependece on expression level. </a:t>
            </a:r>
          </a:p>
        </p:txBody>
      </p:sp>
    </p:spTree>
    <p:extLst>
      <p:ext uri="{BB962C8B-B14F-4D97-AF65-F5344CB8AC3E}">
        <p14:creationId xmlns:p14="http://schemas.microsoft.com/office/powerpoint/2010/main" val="797970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prstGeom prst="rect">
            <a:avLst/>
          </a:prstGeom>
        </p:spPr>
        <p:txBody>
          <a:bodyPr/>
          <a:lstStyle/>
          <a:p>
            <a:endParaRPr/>
          </a:p>
        </p:txBody>
      </p:sp>
      <p:sp>
        <p:nvSpPr>
          <p:cNvPr id="513" name="Shape 513"/>
          <p:cNvSpPr>
            <a:spLocks noGrp="1"/>
          </p:cNvSpPr>
          <p:nvPr>
            <p:ph type="body" sz="quarter" idx="1"/>
          </p:nvPr>
        </p:nvSpPr>
        <p:spPr>
          <a:prstGeom prst="rect">
            <a:avLst/>
          </a:prstGeom>
        </p:spPr>
        <p:txBody>
          <a:bodyPr/>
          <a:lstStyle/>
          <a:p>
            <a:r>
              <a:t>A really deep understanding of the model here I don’t think is necessary, but its good to have a little understanding of why we use this model and approach for RNA seq. This formula essentially is saying we are modeling the count data (K) for the ith gene in the jth sample from a binomial distribution. This binomial distribution has two parameters, the mean and the dispersion. We use negative binomal instead of say, the normal distribution becaues as what we are measuring is count data, it can’t be normally distributed,we cant have -3 reads for example. Count data can be measured with a Poisson distributiojn,b ut this assumes that variance does not change with the mean. As we talkea bout last time, genes with low counts have high dispersion so we see dependece on expression level. </a:t>
            </a:r>
          </a:p>
        </p:txBody>
      </p:sp>
    </p:spTree>
    <p:extLst>
      <p:ext uri="{BB962C8B-B14F-4D97-AF65-F5344CB8AC3E}">
        <p14:creationId xmlns:p14="http://schemas.microsoft.com/office/powerpoint/2010/main" val="1318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Shape 529"/>
          <p:cNvSpPr>
            <a:spLocks noGrp="1" noRot="1" noChangeAspect="1"/>
          </p:cNvSpPr>
          <p:nvPr>
            <p:ph type="sldImg"/>
          </p:nvPr>
        </p:nvSpPr>
        <p:spPr>
          <a:prstGeom prst="rect">
            <a:avLst/>
          </a:prstGeom>
        </p:spPr>
        <p:txBody>
          <a:bodyPr/>
          <a:lstStyle/>
          <a:p>
            <a:endParaRPr/>
          </a:p>
        </p:txBody>
      </p:sp>
      <p:sp>
        <p:nvSpPr>
          <p:cNvPr id="530" name="Shape 530"/>
          <p:cNvSpPr>
            <a:spLocks noGrp="1"/>
          </p:cNvSpPr>
          <p:nvPr>
            <p:ph type="body" sz="quarter" idx="1"/>
          </p:nvPr>
        </p:nvSpPr>
        <p:spPr>
          <a:prstGeom prst="rect">
            <a:avLst/>
          </a:prstGeom>
        </p:spPr>
        <p:txBody>
          <a:bodyPr/>
          <a:lstStyle/>
          <a:p>
            <a:r>
              <a:t>A really deep understanding of the model here I don’t think is necessary, but its good to have a little understanding of why we use this model and approach for RNA seq. This formula essentially is saying we are modeling the count data (K) for the ith gene in the jth sample from a binomial distribution. This binomial distribution has two parameters, the mean and the dispersion. We use negative binomal instead of say, the normal distribution becaues as what we are measuring is count data, it can’t be normally distributed,we cant have -3 reads for example. Count data can be measured with a Poisson distributiojn,b ut this assumes that variance does not change with the mean. As we talkea bout last time, genes with low counts have high dispersion so we see dependece on expression level.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Shape 536"/>
          <p:cNvSpPr>
            <a:spLocks noGrp="1" noRot="1" noChangeAspect="1"/>
          </p:cNvSpPr>
          <p:nvPr>
            <p:ph type="sldImg"/>
          </p:nvPr>
        </p:nvSpPr>
        <p:spPr>
          <a:prstGeom prst="rect">
            <a:avLst/>
          </a:prstGeom>
        </p:spPr>
        <p:txBody>
          <a:bodyPr/>
          <a:lstStyle/>
          <a:p>
            <a:endParaRPr/>
          </a:p>
        </p:txBody>
      </p:sp>
      <p:sp>
        <p:nvSpPr>
          <p:cNvPr id="537" name="Shape 537"/>
          <p:cNvSpPr>
            <a:spLocks noGrp="1"/>
          </p:cNvSpPr>
          <p:nvPr>
            <p:ph type="body" sz="quarter" idx="1"/>
          </p:nvPr>
        </p:nvSpPr>
        <p:spPr>
          <a:prstGeom prst="rect">
            <a:avLst/>
          </a:prstGeom>
        </p:spPr>
        <p:txBody>
          <a:bodyPr/>
          <a:lstStyle/>
          <a:p>
            <a:r>
              <a:t>Wald does this by taking LFC and dividing by SE to get a z-statistic which is compared to the normal distribution to get a p-value ( the liklihood of observing this or a more extreme statistic if the null were tru)</a:t>
            </a:r>
          </a:p>
          <a:p>
            <a:endParaRPr/>
          </a:p>
          <a:p>
            <a:r>
              <a:t>LRT tells you if there is any difference between the condition of interst, the LFC values are not informative though. You can extract individual comparisons using Wald tests -we will go into more depth about different formula and extracting meaning from these tests next time.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r>
              <a:t>Trrying to evaluate if there are any imbalances in the data or groups we should take note of. </a:t>
            </a:r>
          </a:p>
          <a:p>
            <a:r>
              <a:t>On the right side is the non-normalized raw count data (this will be the input do DESEq analysis next time). The left side is normalized data where we’ve taking the count matrix back out of the DESeq object and normalized it using the sizefactors DESeq estmiates. </a:t>
            </a:r>
          </a:p>
          <a:p>
            <a:endParaRPr/>
          </a:p>
          <a:p>
            <a:r>
              <a:t>This is probably not the best way to do this, and DESeq includes two better approaches rlog and vst which are useful when you want to do clustering or anything related to distances between samples.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hape 562"/>
          <p:cNvSpPr>
            <a:spLocks noGrp="1" noRot="1" noChangeAspect="1"/>
          </p:cNvSpPr>
          <p:nvPr>
            <p:ph type="sldImg"/>
          </p:nvPr>
        </p:nvSpPr>
        <p:spPr>
          <a:prstGeom prst="rect">
            <a:avLst/>
          </a:prstGeom>
        </p:spPr>
        <p:txBody>
          <a:bodyPr/>
          <a:lstStyle/>
          <a:p>
            <a:endParaRPr/>
          </a:p>
        </p:txBody>
      </p:sp>
      <p:sp>
        <p:nvSpPr>
          <p:cNvPr id="563" name="Shape 563"/>
          <p:cNvSpPr>
            <a:spLocks noGrp="1"/>
          </p:cNvSpPr>
          <p:nvPr>
            <p:ph type="body" sz="quarter" idx="1"/>
          </p:nvPr>
        </p:nvSpPr>
        <p:spPr>
          <a:prstGeom prst="rect">
            <a:avLst/>
          </a:prstGeom>
        </p:spPr>
        <p:txBody>
          <a:bodyPr/>
          <a:lstStyle/>
          <a:p>
            <a:r>
              <a:t>One problem we are trying to solve with normalization approaches is correting for library size - the other major problem is that the variance of a gene depends on its mean. I took these plots from the DESEq2 manual at the bottom. </a:t>
            </a:r>
          </a:p>
          <a:p>
            <a:endParaRPr/>
          </a:p>
          <a:p>
            <a:r>
              <a:t> bThis means that low expressed genes have high standard deviations of expresion. Ideally you’d want to have constant variation across expression range. The first plot is just the log2 value of the counts. You can see low expressed genes have higher standard deviations.</a:t>
            </a:r>
          </a:p>
          <a:p>
            <a:endParaRPr/>
          </a:p>
          <a:p>
            <a:r>
              <a:t>VST fixes this and you get relatively constant sd across the expression range</a:t>
            </a:r>
          </a:p>
          <a:p>
            <a:r>
              <a:t>Rlog also flattens this in the low end, but possibly a bit too much. </a:t>
            </a:r>
            <a:br/>
            <a:r>
              <a:t>I think both vst and rlog are likely appropriate for most analyes, but vst is a little faster.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t>RNA-seq has largely replaced microarrays, with a few exceptions like some copy number analysis and maybe some really common gene panels or something people like. But I’ve only ever run like 1 or 2 microarrays (as a rotation student) . It can still be useful to learn how to analyze that data since so much is in GEO (gene expression omnibus). Analyzing other peoples data, a so-called data parasite, is one of my favorite things to do since at least reagent-wise its free</a:t>
            </a:r>
          </a:p>
          <a:p>
            <a:endParaRPr/>
          </a:p>
          <a:p>
            <a:r>
              <a:t>The big thing you want to do is “Measure differences in gene expression” and this can be expanded to look not just at a a gene as one thing, but isoforms or alternative starts or polyA sites</a:t>
            </a:r>
          </a:p>
          <a:p>
            <a:r>
              <a:t>A lot of folks, especially in cancer are looking for “fusions, structural variants, or single nucleotide variation” that might indicate a mutation of some sort. </a:t>
            </a:r>
          </a:p>
          <a:p>
            <a:r>
              <a:t>Possible to identify new genes - with RNA-seq you don’t necessarily need a transcriptome before you start, so this can work on non-model organisms or poorly annotated genomes. This will require more reads and thought in how you analyze the data. </a:t>
            </a:r>
          </a:p>
          <a:p>
            <a:endParaRPr/>
          </a:p>
          <a:p>
            <a:r>
              <a:t>You “can analyze weird transcripts” - some transcripts are poorly represented on commercial microarrays like lncRNAs or various small RNAs or transposable elements. You can map really any transcribed region of the genome. You can also assay RNAs associated with the ribosome or different subcellular locations (cytoplasmic vs nuclear RNA) or enhancers. This may all reveal important biology</a:t>
            </a:r>
          </a:p>
          <a:p>
            <a:endParaRPr/>
          </a:p>
          <a:p>
            <a:r>
              <a:t>More recently, single cell RNAseq, has started to become really common. My personal view is analysis has a long way to go here. I read there are more papers with new analysis methods than there are RNAseq data sets and people handle variation/replicates poorly right now. BUt its pretty clear more and more single cell data are going to be coming during the time you’re all here (at least in UNC, but maybe in this module)</a:t>
            </a:r>
          </a:p>
          <a:p>
            <a:endParaRPr/>
          </a:p>
          <a:p>
            <a:r>
              <a:t>There are fewer technical artifacts in RNA-seq</a:t>
            </a:r>
          </a:p>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r>
              <a:t>These functions are described well int he DESeq documentation, both do roughly equivalent things, vst is faster and is the one I usually use. </a:t>
            </a:r>
          </a:p>
          <a:p>
            <a:endParaRPr/>
          </a:p>
          <a:p>
            <a:r>
              <a:t>Walk through code - </a:t>
            </a:r>
          </a:p>
          <a:p>
            <a:r>
              <a:t>SO you can see for both vst and rlog the normalzied data look relatively simialr and there are not obvious gorup differences remaining after this transformation. That doesn’t mean there are no biases or batch effects, but nothing very obvious jumps out to me here.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noRot="1" noChangeAspect="1"/>
          </p:cNvSpPr>
          <p:nvPr>
            <p:ph type="sldImg"/>
          </p:nvPr>
        </p:nvSpPr>
        <p:spPr>
          <a:prstGeom prst="rect">
            <a:avLst/>
          </a:prstGeom>
        </p:spPr>
        <p:txBody>
          <a:bodyPr/>
          <a:lstStyle/>
          <a:p>
            <a:endParaRPr/>
          </a:p>
        </p:txBody>
      </p:sp>
      <p:sp>
        <p:nvSpPr>
          <p:cNvPr id="581" name="Shape 581"/>
          <p:cNvSpPr>
            <a:spLocks noGrp="1"/>
          </p:cNvSpPr>
          <p:nvPr>
            <p:ph type="body" sz="quarter" idx="1"/>
          </p:nvPr>
        </p:nvSpPr>
        <p:spPr>
          <a:prstGeom prst="rect">
            <a:avLst/>
          </a:prstGeom>
        </p:spPr>
        <p:txBody>
          <a:bodyPr/>
          <a:lstStyle/>
          <a:p>
            <a:r>
              <a:t>We can compare two samples using these plots as well. This also comes form the DESEq2 manual. Here we are comparing two samples that we’ve transformed using one of the three prevouis methods</a:t>
            </a:r>
          </a:p>
          <a:p>
            <a:endParaRPr/>
          </a:p>
          <a:p>
            <a:r>
              <a:t>I think you can really appreciate how noisy the shifted log version is - the low values are just all over the place due to noise of counting those weakly expressed genes. </a:t>
            </a:r>
          </a:p>
          <a:p>
            <a:endParaRPr/>
          </a:p>
          <a:p>
            <a:r>
              <a:t>vst is faster and maybe is then better for bigger data sets,but might be a bit more sensitive to outliers. - while rlog might work a bit better on small datasets, but isn’t as good if you have a huge range of sequencing depth (like more than an order of magnitude)</a:t>
            </a:r>
          </a:p>
          <a:p>
            <a:r>
              <a:t>You can try both but they should give relatively similar results</a:t>
            </a:r>
          </a:p>
          <a:p>
            <a:endParaRPr/>
          </a:p>
          <a:p>
            <a:r>
              <a:t> These are important as the variance of your data will increase as the mean does. These variances will dominate princple components and other visualization methods.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noRot="1" noChangeAspect="1"/>
          </p:cNvSpPr>
          <p:nvPr>
            <p:ph type="sldImg"/>
          </p:nvPr>
        </p:nvSpPr>
        <p:spPr>
          <a:prstGeom prst="rect">
            <a:avLst/>
          </a:prstGeom>
        </p:spPr>
        <p:txBody>
          <a:bodyPr/>
          <a:lstStyle/>
          <a:p>
            <a:endParaRPr/>
          </a:p>
        </p:txBody>
      </p:sp>
      <p:sp>
        <p:nvSpPr>
          <p:cNvPr id="597" name="Shape 597"/>
          <p:cNvSpPr>
            <a:spLocks noGrp="1"/>
          </p:cNvSpPr>
          <p:nvPr>
            <p:ph type="body" sz="quarter" idx="1"/>
          </p:nvPr>
        </p:nvSpPr>
        <p:spPr>
          <a:prstGeom prst="rect">
            <a:avLst/>
          </a:prstGeom>
        </p:spPr>
        <p:txBody>
          <a:bodyPr/>
          <a:lstStyle/>
          <a:p>
            <a:r>
              <a:t>What you’re looking for hear is that samples cluster based on replciates. Pretty clearly we aren’t getting very good cluster separeation. Next time we’ll look for hidden batch effects to see if that can improve clustering - and then move on to DE analysis.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Shape 605"/>
          <p:cNvSpPr>
            <a:spLocks noGrp="1" noRot="1" noChangeAspect="1"/>
          </p:cNvSpPr>
          <p:nvPr>
            <p:ph type="sldImg"/>
          </p:nvPr>
        </p:nvSpPr>
        <p:spPr>
          <a:prstGeom prst="rect">
            <a:avLst/>
          </a:prstGeom>
        </p:spPr>
        <p:txBody>
          <a:bodyPr/>
          <a:lstStyle/>
          <a:p>
            <a:endParaRPr/>
          </a:p>
        </p:txBody>
      </p:sp>
      <p:sp>
        <p:nvSpPr>
          <p:cNvPr id="606" name="Shape 606"/>
          <p:cNvSpPr>
            <a:spLocks noGrp="1"/>
          </p:cNvSpPr>
          <p:nvPr>
            <p:ph type="body" sz="quarter" idx="1"/>
          </p:nvPr>
        </p:nvSpPr>
        <p:spPr>
          <a:prstGeom prst="rect">
            <a:avLst/>
          </a:prstGeom>
        </p:spPr>
        <p:txBody>
          <a:bodyPr/>
          <a:lstStyle/>
          <a:p>
            <a:r>
              <a:t>some of these are just by chance - you can sort of look at th edistrubtion and assume at least ~800 of them are, but there could be a few hundred p-values that really are  - we use an correction for multiple testing to find these. </a:t>
            </a:r>
          </a:p>
          <a:p>
            <a:endParaRPr/>
          </a:p>
          <a:p>
            <a:r>
              <a:t>Default here is false discovery rate (benjami hochberg) -or the proportion of false discoveries - so with an FDR of 0.1, we expect ~10% of the rejected null hypothesis to be an error, and to actually be just due to chance.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a:spLocks noGrp="1" noRot="1" noChangeAspect="1"/>
          </p:cNvSpPr>
          <p:nvPr>
            <p:ph type="sldImg"/>
          </p:nvPr>
        </p:nvSpPr>
        <p:spPr>
          <a:prstGeom prst="rect">
            <a:avLst/>
          </a:prstGeom>
        </p:spPr>
        <p:txBody>
          <a:bodyPr/>
          <a:lstStyle/>
          <a:p>
            <a:endParaRPr/>
          </a:p>
        </p:txBody>
      </p:sp>
      <p:sp>
        <p:nvSpPr>
          <p:cNvPr id="612" name="Shape 612"/>
          <p:cNvSpPr>
            <a:spLocks noGrp="1"/>
          </p:cNvSpPr>
          <p:nvPr>
            <p:ph type="body" sz="quarter" idx="1"/>
          </p:nvPr>
        </p:nvSpPr>
        <p:spPr>
          <a:prstGeom prst="rect">
            <a:avLst/>
          </a:prstGeom>
        </p:spPr>
        <p:txBody>
          <a:bodyPr/>
          <a:lstStyle/>
          <a:p>
            <a:r>
              <a:t>basic plot shows few genes with pretty strong log fold changes are significant . BUt you can see some odd banding and stuff in the data. This is inpart becuase the genes with low counts can have very high (but pretty unreliabile ) fold changes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Shape 634"/>
          <p:cNvSpPr>
            <a:spLocks noGrp="1" noRot="1" noChangeAspect="1"/>
          </p:cNvSpPr>
          <p:nvPr>
            <p:ph type="sldImg"/>
          </p:nvPr>
        </p:nvSpPr>
        <p:spPr>
          <a:prstGeom prst="rect">
            <a:avLst/>
          </a:prstGeom>
        </p:spPr>
        <p:txBody>
          <a:bodyPr/>
          <a:lstStyle/>
          <a:p>
            <a:endParaRPr/>
          </a:p>
        </p:txBody>
      </p:sp>
      <p:sp>
        <p:nvSpPr>
          <p:cNvPr id="635" name="Shape 635"/>
          <p:cNvSpPr>
            <a:spLocks noGrp="1"/>
          </p:cNvSpPr>
          <p:nvPr>
            <p:ph type="body" sz="quarter" idx="1"/>
          </p:nvPr>
        </p:nvSpPr>
        <p:spPr>
          <a:prstGeom prst="rect">
            <a:avLst/>
          </a:prstGeom>
        </p:spPr>
        <p:txBody>
          <a:bodyPr/>
          <a:lstStyle/>
          <a:p>
            <a:r>
              <a:t>Important to go back to your original count data transformed somehow to do these plots</a:t>
            </a:r>
          </a:p>
          <a:p>
            <a:r>
              <a:t>Like last time, we can see that the count data varies a lot so this is really just dominated by the total counts. Usually we want to scale this by row, so that we can see difference between groups. Also notice that one sample GM12832 is sort of off doing its own thing, which is in line with what we saw the other day.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Shape 640"/>
          <p:cNvSpPr>
            <a:spLocks noGrp="1" noRot="1" noChangeAspect="1"/>
          </p:cNvSpPr>
          <p:nvPr>
            <p:ph type="sldImg"/>
          </p:nvPr>
        </p:nvSpPr>
        <p:spPr>
          <a:prstGeom prst="rect">
            <a:avLst/>
          </a:prstGeom>
        </p:spPr>
        <p:txBody>
          <a:bodyPr/>
          <a:lstStyle/>
          <a:p>
            <a:endParaRPr/>
          </a:p>
        </p:txBody>
      </p:sp>
      <p:sp>
        <p:nvSpPr>
          <p:cNvPr id="641" name="Shape 641"/>
          <p:cNvSpPr>
            <a:spLocks noGrp="1"/>
          </p:cNvSpPr>
          <p:nvPr>
            <p:ph type="body" sz="quarter" idx="1"/>
          </p:nvPr>
        </p:nvSpPr>
        <p:spPr>
          <a:prstGeom prst="rect">
            <a:avLst/>
          </a:prstGeom>
        </p:spPr>
        <p:txBody>
          <a:bodyPr/>
          <a:lstStyle/>
          <a:p>
            <a:r>
              <a:t>center = T subtracts the column mean from each value</a:t>
            </a:r>
          </a:p>
          <a:p>
            <a:r>
              <a:t>scale = T divides these values by the standard deviation of the column</a:t>
            </a:r>
          </a:p>
          <a:p>
            <a:r>
              <a:t>This gives you a z-score of the expression in that row. </a:t>
            </a:r>
          </a:p>
          <a:p>
            <a:r>
              <a:t>We transpose the original matrix since scale operates on columns, then transpose again to return to the original dimensions</a:t>
            </a:r>
          </a:p>
          <a:p>
            <a:endParaRPr/>
          </a:p>
          <a:p>
            <a:r>
              <a:t>NOw this behaves much better and our samples cluster. Even the problem child 12832, which because we put all these values on the same scales (z-scores) a few genes with very high counts in that sample don’t drag it away.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a:spLocks noGrp="1" noRot="1" noChangeAspect="1"/>
          </p:cNvSpPr>
          <p:nvPr>
            <p:ph type="sldImg"/>
          </p:nvPr>
        </p:nvSpPr>
        <p:spPr>
          <a:prstGeom prst="rect">
            <a:avLst/>
          </a:prstGeom>
        </p:spPr>
        <p:txBody>
          <a:bodyPr/>
          <a:lstStyle/>
          <a:p>
            <a:endParaRPr/>
          </a:p>
        </p:txBody>
      </p:sp>
      <p:sp>
        <p:nvSpPr>
          <p:cNvPr id="647" name="Shape 647"/>
          <p:cNvSpPr>
            <a:spLocks noGrp="1"/>
          </p:cNvSpPr>
          <p:nvPr>
            <p:ph type="body" sz="quarter" idx="1"/>
          </p:nvPr>
        </p:nvSpPr>
        <p:spPr>
          <a:prstGeom prst="rect">
            <a:avLst/>
          </a:prstGeom>
        </p:spPr>
        <p:txBody>
          <a:bodyPr/>
          <a:lstStyle/>
          <a:p>
            <a:r>
              <a:t>We tested the null hypothesis that there was not a difference in experssion between two conditions (condition A == condition B). It’s possible that we’lll have small fold changes that relate to large enough p-values to pass our threshold for significance. This coudl be becuase we have lots of replicates and very high power or because we have some very h igh expression levels that we’re pretty sure of and can mroe easily ‘see’ the difference (i.e. we’re more sure of our estimate of that genes expression in each condition). </a:t>
            </a:r>
          </a:p>
          <a:p>
            <a:endParaRPr/>
          </a:p>
          <a:p>
            <a:r>
              <a:t>While these might statistically be different, we might not care biologically - in practice, some will enforce a threshold of 2-fold or 1.5 fold or something like that. This experient has few genes, so I woulnd’t bother even though a couple have pretty small fold changes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Shape 656"/>
          <p:cNvSpPr>
            <a:spLocks noGrp="1" noRot="1" noChangeAspect="1"/>
          </p:cNvSpPr>
          <p:nvPr>
            <p:ph type="sldImg"/>
          </p:nvPr>
        </p:nvSpPr>
        <p:spPr>
          <a:prstGeom prst="rect">
            <a:avLst/>
          </a:prstGeom>
        </p:spPr>
        <p:txBody>
          <a:bodyPr/>
          <a:lstStyle/>
          <a:p>
            <a:endParaRPr/>
          </a:p>
        </p:txBody>
      </p:sp>
      <p:sp>
        <p:nvSpPr>
          <p:cNvPr id="657" name="Shape 657"/>
          <p:cNvSpPr>
            <a:spLocks noGrp="1"/>
          </p:cNvSpPr>
          <p:nvPr>
            <p:ph type="body" sz="quarter" idx="1"/>
          </p:nvPr>
        </p:nvSpPr>
        <p:spPr>
          <a:prstGeom prst="rect">
            <a:avLst/>
          </a:prstGeom>
        </p:spPr>
        <p:txBody>
          <a:bodyPr/>
          <a:lstStyle/>
          <a:p>
            <a:r>
              <a:t>The count table for this will be on Sakai - which I downloaded directly from GEO</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Shape 661"/>
          <p:cNvSpPr>
            <a:spLocks noGrp="1" noRot="1" noChangeAspect="1"/>
          </p:cNvSpPr>
          <p:nvPr>
            <p:ph type="sldImg"/>
          </p:nvPr>
        </p:nvSpPr>
        <p:spPr>
          <a:prstGeom prst="rect">
            <a:avLst/>
          </a:prstGeom>
        </p:spPr>
        <p:txBody>
          <a:bodyPr/>
          <a:lstStyle/>
          <a:p>
            <a:endParaRPr/>
          </a:p>
        </p:txBody>
      </p:sp>
      <p:sp>
        <p:nvSpPr>
          <p:cNvPr id="662" name="Shape 662"/>
          <p:cNvSpPr>
            <a:spLocks noGrp="1"/>
          </p:cNvSpPr>
          <p:nvPr>
            <p:ph type="body" sz="quarter" idx="1"/>
          </p:nvPr>
        </p:nvSpPr>
        <p:spPr>
          <a:prstGeom prst="rect">
            <a:avLst/>
          </a:prstGeom>
        </p:spPr>
        <p:txBody>
          <a:bodyPr/>
          <a:lstStyle/>
          <a:p>
            <a:r>
              <a:t>These can occur when yoiu process different samples at different times. You can control for this, and remove them from the data if you carefully plan and designyour epxeriment. </a:t>
            </a:r>
          </a:p>
          <a:p>
            <a:endParaRPr/>
          </a:p>
          <a:p>
            <a:r>
              <a:t>This would be bad, our batches and conditions are confounded. We’ll never be able to remove the batch effect.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t>RNA-seq has largely replaced microarrays, with a few exceptions like some copy number analysis and maybe some really common gene panels or something people like. But I’ve only ever run like 1 or 2 microarrays (as a rotation student) . It can still be useful to learn how to analyze that data since so much is in GEO (gene expression omnibus). Analyzing other peoples data, a so-called data parasite, is one of my favorite things to do since at least reagent-wise its free</a:t>
            </a:r>
          </a:p>
          <a:p>
            <a:endParaRPr/>
          </a:p>
          <a:p>
            <a:r>
              <a:t>The big thing you want to do is “Measure differences in gene expression” and this can be expanded to look not just at a a gene as one thing, but isoforms or alternative starts or polyA sites</a:t>
            </a:r>
          </a:p>
          <a:p>
            <a:r>
              <a:t>A lot of folks, especially in cancer are looking for “fusions, structural variants, or single nucleotide variation” that might indicate a mutation of some sort. </a:t>
            </a:r>
          </a:p>
          <a:p>
            <a:r>
              <a:t>Possible to identify new genes - with RNA-seq you don’t necessarily need a transcriptome before you start, so this can work on non-model organisms or poorly annotated genomes. This will require more reads and thought in how you analyze the data. </a:t>
            </a:r>
          </a:p>
          <a:p>
            <a:endParaRPr/>
          </a:p>
          <a:p>
            <a:r>
              <a:t>You “can analyze weird transcripts” - some transcripts are poorly represented on commercial microarrays like lncRNAs or various small RNAs or transposable elements. You can map really any transcribed region of the genome. You can also assay RNAs associated with the ribosome or different subcellular locations (cytoplasmic vs nuclear RNA) or enhancers. This may all reveal important biology</a:t>
            </a:r>
          </a:p>
          <a:p>
            <a:endParaRPr/>
          </a:p>
          <a:p>
            <a:r>
              <a:t>More recently, single cell RNAseq, has started to become really common. My personal view is analysis has a long way to go here. I read there are more papers with new analysis methods than there are RNAseq data sets and people handle variation/replicates poorly right now. BUt its pretty clear more and more single cell data are going to be coming during the time you’re all here (at least in UNC, but maybe in this module)</a:t>
            </a:r>
          </a:p>
          <a:p>
            <a:endParaRPr/>
          </a:p>
          <a:p>
            <a:r>
              <a:t>There are fewer technical artifacts in RNA-seq</a:t>
            </a:r>
          </a:p>
          <a:p>
            <a:endParaRPr/>
          </a:p>
        </p:txBody>
      </p:sp>
    </p:spTree>
    <p:extLst>
      <p:ext uri="{BB962C8B-B14F-4D97-AF65-F5344CB8AC3E}">
        <p14:creationId xmlns:p14="http://schemas.microsoft.com/office/powerpoint/2010/main" val="16809627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ape 668"/>
          <p:cNvSpPr>
            <a:spLocks noGrp="1" noRot="1" noChangeAspect="1"/>
          </p:cNvSpPr>
          <p:nvPr>
            <p:ph type="sldImg"/>
          </p:nvPr>
        </p:nvSpPr>
        <p:spPr>
          <a:prstGeom prst="rect">
            <a:avLst/>
          </a:prstGeom>
        </p:spPr>
        <p:txBody>
          <a:bodyPr/>
          <a:lstStyle/>
          <a:p>
            <a:endParaRPr/>
          </a:p>
        </p:txBody>
      </p:sp>
      <p:sp>
        <p:nvSpPr>
          <p:cNvPr id="669" name="Shape 669"/>
          <p:cNvSpPr>
            <a:spLocks noGrp="1"/>
          </p:cNvSpPr>
          <p:nvPr>
            <p:ph type="body" sz="quarter" idx="1"/>
          </p:nvPr>
        </p:nvSpPr>
        <p:spPr>
          <a:prstGeom prst="rect">
            <a:avLst/>
          </a:prstGeom>
        </p:spPr>
        <p:txBody>
          <a:bodyPr/>
          <a:lstStyle/>
          <a:p>
            <a:r>
              <a:t>This is much better - now each of your batches has both of your conditions. If there was an issue between batches that affected what you were measure, you likely can control for it. (Of course a real experimetn should have more than two replicatse.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Shape 676"/>
          <p:cNvSpPr>
            <a:spLocks noGrp="1" noRot="1" noChangeAspect="1"/>
          </p:cNvSpPr>
          <p:nvPr>
            <p:ph type="sldImg"/>
          </p:nvPr>
        </p:nvSpPr>
        <p:spPr>
          <a:prstGeom prst="rect">
            <a:avLst/>
          </a:prstGeom>
        </p:spPr>
        <p:txBody>
          <a:bodyPr/>
          <a:lstStyle/>
          <a:p>
            <a:endParaRPr/>
          </a:p>
        </p:txBody>
      </p:sp>
      <p:sp>
        <p:nvSpPr>
          <p:cNvPr id="677" name="Shape 677"/>
          <p:cNvSpPr>
            <a:spLocks noGrp="1"/>
          </p:cNvSpPr>
          <p:nvPr>
            <p:ph type="body" sz="quarter" idx="1"/>
          </p:nvPr>
        </p:nvSpPr>
        <p:spPr>
          <a:prstGeom prst="rect">
            <a:avLst/>
          </a:prstGeom>
        </p:spPr>
        <p:txBody>
          <a:bodyPr/>
          <a:lstStyle/>
          <a:p>
            <a:r>
              <a:t>so we can see evidence of different batches here - the plus and squar (reps 3 and4 ) seem to be closer than the circle and triangle (1,2) possible we prepped those libraries in two batches of two biological replicates each.</a:t>
            </a:r>
          </a:p>
          <a:p>
            <a:endParaRPr/>
          </a:p>
          <a:p>
            <a:r>
              <a:t>Including batch as a covariate in the design formula lets us account for this in our differential exprsesion results.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Shape 697"/>
          <p:cNvSpPr>
            <a:spLocks noGrp="1" noRot="1" noChangeAspect="1"/>
          </p:cNvSpPr>
          <p:nvPr>
            <p:ph type="sldImg"/>
          </p:nvPr>
        </p:nvSpPr>
        <p:spPr>
          <a:prstGeom prst="rect">
            <a:avLst/>
          </a:prstGeom>
        </p:spPr>
        <p:txBody>
          <a:bodyPr/>
          <a:lstStyle/>
          <a:p>
            <a:endParaRPr/>
          </a:p>
        </p:txBody>
      </p:sp>
      <p:sp>
        <p:nvSpPr>
          <p:cNvPr id="698" name="Shape 698"/>
          <p:cNvSpPr>
            <a:spLocks noGrp="1"/>
          </p:cNvSpPr>
          <p:nvPr>
            <p:ph type="body" sz="quarter" idx="1"/>
          </p:nvPr>
        </p:nvSpPr>
        <p:spPr>
          <a:prstGeom prst="rect">
            <a:avLst/>
          </a:prstGeom>
        </p:spPr>
        <p:txBody>
          <a:bodyPr/>
          <a:lstStyle/>
          <a:p>
            <a:r>
              <a:t>The easy way is to model them directly into DESeq2 or however you are doing your experiment. </a:t>
            </a:r>
          </a:p>
          <a:p>
            <a:r>
              <a:t>This essentially includes batch as a term in your design matrix. Its important to ahve batch listed first here as the last term is the effect you are interested in. </a:t>
            </a:r>
          </a:p>
          <a:p>
            <a:endParaRPr/>
          </a:p>
          <a:p>
            <a:r>
              <a:t>If you want to go back to count data and remove it you can use the limma package’s function removeBatchEffect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Shape 703"/>
          <p:cNvSpPr>
            <a:spLocks noGrp="1" noRot="1" noChangeAspect="1"/>
          </p:cNvSpPr>
          <p:nvPr>
            <p:ph type="sldImg"/>
          </p:nvPr>
        </p:nvSpPr>
        <p:spPr>
          <a:prstGeom prst="rect">
            <a:avLst/>
          </a:prstGeom>
        </p:spPr>
        <p:txBody>
          <a:bodyPr/>
          <a:lstStyle/>
          <a:p>
            <a:endParaRPr/>
          </a:p>
        </p:txBody>
      </p:sp>
      <p:sp>
        <p:nvSpPr>
          <p:cNvPr id="704" name="Shape 704"/>
          <p:cNvSpPr>
            <a:spLocks noGrp="1"/>
          </p:cNvSpPr>
          <p:nvPr>
            <p:ph type="body" sz="quarter" idx="1"/>
          </p:nvPr>
        </p:nvSpPr>
        <p:spPr>
          <a:prstGeom prst="rect">
            <a:avLst/>
          </a:prstGeom>
        </p:spPr>
        <p:txBody>
          <a:bodyPr/>
          <a:lstStyle/>
          <a:p>
            <a:r>
              <a:t>you can see an incrase in power here when we account for the batch effects we observed. Since we know the replicates this is more straightforward.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 712"/>
          <p:cNvSpPr>
            <a:spLocks noGrp="1" noRot="1" noChangeAspect="1"/>
          </p:cNvSpPr>
          <p:nvPr>
            <p:ph type="sldImg"/>
          </p:nvPr>
        </p:nvSpPr>
        <p:spPr>
          <a:prstGeom prst="rect">
            <a:avLst/>
          </a:prstGeom>
        </p:spPr>
        <p:txBody>
          <a:bodyPr/>
          <a:lstStyle/>
          <a:p>
            <a:endParaRPr/>
          </a:p>
        </p:txBody>
      </p:sp>
      <p:sp>
        <p:nvSpPr>
          <p:cNvPr id="713" name="Shape 713"/>
          <p:cNvSpPr>
            <a:spLocks noGrp="1"/>
          </p:cNvSpPr>
          <p:nvPr>
            <p:ph type="body" sz="quarter" idx="1"/>
          </p:nvPr>
        </p:nvSpPr>
        <p:spPr>
          <a:prstGeom prst="rect">
            <a:avLst/>
          </a:prstGeom>
        </p:spPr>
        <p:txBody>
          <a:bodyPr/>
          <a:lstStyle/>
          <a:p>
            <a:r>
              <a:t>Lets go back and see if we can fix the pca plot by removing the batch effect - note accounting for the batch affect in DESEq does not change the underlying data at alll - here , we are actually altering our counts to remove that effect, don’t use what we do here for DE, this is just for visualizing.</a:t>
            </a:r>
          </a:p>
          <a:p>
            <a:endParaRPr/>
          </a:p>
          <a:p>
            <a:r>
              <a:t>After removing batch effect you can now see much better clustering of our samples - consistent with the increase in power we observed.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Shape 718"/>
          <p:cNvSpPr>
            <a:spLocks noGrp="1" noRot="1" noChangeAspect="1"/>
          </p:cNvSpPr>
          <p:nvPr>
            <p:ph type="sldImg"/>
          </p:nvPr>
        </p:nvSpPr>
        <p:spPr>
          <a:prstGeom prst="rect">
            <a:avLst/>
          </a:prstGeom>
        </p:spPr>
        <p:txBody>
          <a:bodyPr/>
          <a:lstStyle/>
          <a:p>
            <a:endParaRPr/>
          </a:p>
        </p:txBody>
      </p:sp>
      <p:sp>
        <p:nvSpPr>
          <p:cNvPr id="719" name="Shape 719"/>
          <p:cNvSpPr>
            <a:spLocks noGrp="1"/>
          </p:cNvSpPr>
          <p:nvPr>
            <p:ph type="body" sz="quarter" idx="1"/>
          </p:nvPr>
        </p:nvSpPr>
        <p:spPr>
          <a:prstGeom prst="rect">
            <a:avLst/>
          </a:prstGeom>
        </p:spPr>
        <p:txBody>
          <a:bodyPr/>
          <a:lstStyle/>
          <a:p>
            <a:r>
              <a:t>lets look at our uncorrected PCA plot again - now our clusters aren’t as good and its not obvious there is a batch effect - different groups aren’t right on top of each other, but for example, these 2 NS are closer in PC2 to some none NS samples - so maybe we should look for these effects. There are (as you may have begun to see a pattern), multiple ways to do this. Two common are RUVseq and SVA for remove unwanted variation and surrogate variable analysis. RUVSeq works especially well if you have some known set of genes to use as controls, although all genes works. I’m going to demonstrate SVA - but both of these attempt to find a new variable that would explain some of the differences.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Shape 729"/>
          <p:cNvSpPr>
            <a:spLocks noGrp="1" noRot="1" noChangeAspect="1"/>
          </p:cNvSpPr>
          <p:nvPr>
            <p:ph type="sldImg"/>
          </p:nvPr>
        </p:nvSpPr>
        <p:spPr>
          <a:prstGeom prst="rect">
            <a:avLst/>
          </a:prstGeom>
        </p:spPr>
        <p:txBody>
          <a:bodyPr/>
          <a:lstStyle/>
          <a:p>
            <a:endParaRPr/>
          </a:p>
        </p:txBody>
      </p:sp>
      <p:sp>
        <p:nvSpPr>
          <p:cNvPr id="730" name="Shape 730"/>
          <p:cNvSpPr>
            <a:spLocks noGrp="1"/>
          </p:cNvSpPr>
          <p:nvPr>
            <p:ph type="body" sz="quarter" idx="1"/>
          </p:nvPr>
        </p:nvSpPr>
        <p:spPr>
          <a:prstGeom prst="rect">
            <a:avLst/>
          </a:prstGeom>
        </p:spPr>
        <p:txBody>
          <a:bodyPr/>
          <a:lstStyle/>
          <a:p>
            <a:r>
              <a:t>we need to have two models one that contains all our variables and one that just contains our variable of interst - so in our case we only have our condition variable (remember we’re blind about the batch variable here) - our reduce model is then just the intercept (removing that condition variable)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Shape 736"/>
          <p:cNvSpPr>
            <a:spLocks noGrp="1" noRot="1" noChangeAspect="1"/>
          </p:cNvSpPr>
          <p:nvPr>
            <p:ph type="sldImg"/>
          </p:nvPr>
        </p:nvSpPr>
        <p:spPr>
          <a:prstGeom prst="rect">
            <a:avLst/>
          </a:prstGeom>
        </p:spPr>
        <p:txBody>
          <a:bodyPr/>
          <a:lstStyle/>
          <a:p>
            <a:endParaRPr/>
          </a:p>
        </p:txBody>
      </p:sp>
      <p:sp>
        <p:nvSpPr>
          <p:cNvPr id="737" name="Shape 737"/>
          <p:cNvSpPr>
            <a:spLocks noGrp="1"/>
          </p:cNvSpPr>
          <p:nvPr>
            <p:ph type="body" sz="quarter" idx="1"/>
          </p:nvPr>
        </p:nvSpPr>
        <p:spPr>
          <a:prstGeom prst="rect">
            <a:avLst/>
          </a:prstGeom>
        </p:spPr>
        <p:txBody>
          <a:bodyPr/>
          <a:lstStyle/>
          <a:p>
            <a:r>
              <a:t>Now we can use these new surrogate variables in our differnetial expresssion analysis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r>
              <a:t>This is most useful if you want to test multiple interactions or conditions at one time to see if there is any effect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Shape 842"/>
          <p:cNvSpPr>
            <a:spLocks noGrp="1" noRot="1" noChangeAspect="1"/>
          </p:cNvSpPr>
          <p:nvPr>
            <p:ph type="sldImg"/>
          </p:nvPr>
        </p:nvSpPr>
        <p:spPr>
          <a:prstGeom prst="rect">
            <a:avLst/>
          </a:prstGeom>
        </p:spPr>
        <p:txBody>
          <a:bodyPr/>
          <a:lstStyle/>
          <a:p>
            <a:endParaRPr/>
          </a:p>
        </p:txBody>
      </p:sp>
      <p:sp>
        <p:nvSpPr>
          <p:cNvPr id="843" name="Shape 843"/>
          <p:cNvSpPr>
            <a:spLocks noGrp="1"/>
          </p:cNvSpPr>
          <p:nvPr>
            <p:ph type="body" sz="quarter" idx="1"/>
          </p:nvPr>
        </p:nvSpPr>
        <p:spPr>
          <a:prstGeom prst="rect">
            <a:avLst/>
          </a:prstGeom>
        </p:spPr>
        <p:txBody>
          <a:bodyPr/>
          <a:lstStyle/>
          <a:p>
            <a:r>
              <a:t>Often better to use the LRT in this sort of design because you want to identify genes for which teh full model above, is better than one without the interaction therm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t>One major advantage vs arrays is lower technical variance . This is array data processed on 3 different versions of the array chips on the let or two different manufactureres and you can see by principle components huge differences driven just by the array itself.</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Shape 879"/>
          <p:cNvSpPr>
            <a:spLocks noGrp="1" noRot="1" noChangeAspect="1"/>
          </p:cNvSpPr>
          <p:nvPr>
            <p:ph type="sldImg"/>
          </p:nvPr>
        </p:nvSpPr>
        <p:spPr>
          <a:prstGeom prst="rect">
            <a:avLst/>
          </a:prstGeom>
        </p:spPr>
        <p:txBody>
          <a:bodyPr/>
          <a:lstStyle/>
          <a:p>
            <a:endParaRPr/>
          </a:p>
        </p:txBody>
      </p:sp>
      <p:sp>
        <p:nvSpPr>
          <p:cNvPr id="880" name="Shape 880"/>
          <p:cNvSpPr>
            <a:spLocks noGrp="1"/>
          </p:cNvSpPr>
          <p:nvPr>
            <p:ph type="body" sz="quarter" idx="1"/>
          </p:nvPr>
        </p:nvSpPr>
        <p:spPr>
          <a:prstGeom prst="rect">
            <a:avLst/>
          </a:prstGeom>
        </p:spPr>
        <p:txBody>
          <a:bodyPr/>
          <a:lstStyle/>
          <a:p>
            <a:r>
              <a:t>So here you can see nothing happens in ES cells and the gene seems to be off, in the FGF treatments loss of ARID2 increase this gene, but inEB it decreases, but in EB WT cells turn this gene way up, ARID2 do not.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prstGeom prst="rect">
            <a:avLst/>
          </a:prstGeom>
        </p:spPr>
        <p:txBody>
          <a:bodyPr/>
          <a:lstStyle/>
          <a:p>
            <a:endParaRPr/>
          </a:p>
        </p:txBody>
      </p:sp>
      <p:sp>
        <p:nvSpPr>
          <p:cNvPr id="166" name="Shape 166"/>
          <p:cNvSpPr>
            <a:spLocks noGrp="1"/>
          </p:cNvSpPr>
          <p:nvPr>
            <p:ph type="body" sz="quarter" idx="1"/>
          </p:nvPr>
        </p:nvSpPr>
        <p:spPr>
          <a:prstGeom prst="rect">
            <a:avLst/>
          </a:prstGeom>
        </p:spPr>
        <p:txBody>
          <a:bodyPr/>
          <a:lstStyle/>
          <a:p>
            <a:r>
              <a:t>Here are the goals and agenda for the next couple of classes. I’m guessing this will be 3-4 lectures, we’ll see how the pace goes. </a:t>
            </a:r>
          </a:p>
          <a:p>
            <a:endParaRPr/>
          </a:p>
          <a:p>
            <a:r>
              <a:t>Plan is to start today with a lecture about RNA-seq techniques, approaches, and the steps involved. The overall goal is to explain and then walk through the practical steps of analyzing RNAseq data using R.</a:t>
            </a:r>
          </a:p>
          <a:p>
            <a:endParaRPr/>
          </a:p>
          <a:p>
            <a:r>
              <a:t>we’ll go through how to explore and QC your data. There will be some material about how to QC your data and make sure everything looks right. This is where being a biologist and computational biologist is important since you’ll understand you're samples you’ll know what to look for (sample swaps, genes that should show up in your data, etc)</a:t>
            </a:r>
          </a:p>
          <a:p>
            <a:endParaRPr/>
          </a:p>
          <a:p>
            <a:r>
              <a:t>The next class we’ll work through some examples for how to go from counts to differential genes. </a:t>
            </a:r>
          </a:p>
          <a:p>
            <a:endParaRPr/>
          </a:p>
          <a:p>
            <a:r>
              <a:t>Class 3 to talk about visualizing data and getting biological meaning from them. We’ll talk about how to make things like heatmaps and annotate functions and do enrichment profiling and stuff like that. </a:t>
            </a:r>
          </a:p>
          <a:p>
            <a:endParaRPr/>
          </a:p>
          <a:p>
            <a:r>
              <a:t>Class 4 will be going through the code for those methods. </a:t>
            </a:r>
          </a:p>
          <a:p>
            <a:r>
              <a:t>We may not take the full class each time, so please interrupt and slow me down if something isn’t clear. Class 1 and 3 will be more of a lecture, with class 2 and 4 being putting some of those methods into practice. We’ll have time for a fifth class if we need to cover more hands-on computational work, or I can be available to answer questions you have about getting your code running the way you want. </a:t>
            </a:r>
          </a:p>
          <a:p>
            <a:endParaRPr/>
          </a:p>
          <a:p>
            <a:r>
              <a:t>I’ll make all these slide avaiable on Sakai and where I’m showing you code snippets I’ll have full Rscripts up on Sakai as well. Definitely try to go through and understand the steps on your own.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t>RNA-seq has largely replaced microarrays, with a few exceptions like some copy number analysis and maybe some really common gene panels or something people like. But I’ve only ever run like 1 or 2 microarrays (as a rotation student) . It can still be useful to learn how to analyze that data since so much is in GEO (gene expression omnibus). Analyzing other peoples data, a so-called data parasite, is one of my favorite things to do since at least reagent-wise its free</a:t>
            </a:r>
          </a:p>
          <a:p>
            <a:endParaRPr/>
          </a:p>
          <a:p>
            <a:r>
              <a:t>The big thing you want to do is “Measure differences in gene expression” and this can be expanded to look not just at a a gene as one thing, but isoforms or alternative starts or polyA sites</a:t>
            </a:r>
          </a:p>
          <a:p>
            <a:r>
              <a:t>A lot of folks, especially in cancer are looking for “fusions, structural variants, or single nucleotide variation” that might indicate a mutation of some sort. </a:t>
            </a:r>
          </a:p>
          <a:p>
            <a:r>
              <a:t>Possible to identify new genes - with RNA-seq you don’t necessarily need a transcriptome before you start, so this can work on non-model organisms or poorly annotated genomes. This will require more reads and thought in how you analyze the data. </a:t>
            </a:r>
          </a:p>
          <a:p>
            <a:endParaRPr/>
          </a:p>
          <a:p>
            <a:r>
              <a:t>You “can analyze weird transcripts” - some transcripts are poorly represented on commercial microarrays like lncRNAs or various small RNAs or transposable elements. You can map really any transcribed region of the genome. You can also assay RNAs associated with the ribosome or different subcellular locations (cytoplasmic vs nuclear RNA) or enhancers. This may all reveal important biology</a:t>
            </a:r>
          </a:p>
          <a:p>
            <a:endParaRPr/>
          </a:p>
          <a:p>
            <a:r>
              <a:t>More recently, single cell RNAseq, has started to become really common. My personal view is analysis has a long way to go here. I read there are more papers with new analysis methods than there are RNAseq data sets and people handle variation/replicates poorly right now. BUt its pretty clear more and more single cell data are going to be coming during the time you’re all here (at least in UNC, but maybe in this module)</a:t>
            </a:r>
          </a:p>
          <a:p>
            <a:endParaRPr/>
          </a:p>
          <a:p>
            <a:r>
              <a:t>There are fewer technical artifacts in RNA-seq</a:t>
            </a:r>
          </a:p>
          <a:p>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t>One major advantage vs arrays is lower technical variance . This is array data processed on 3 different versions of the array chips on the let or two different manufactureres and you can see by principle components huge differences driven just by the array itself.</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r>
              <a:t>On the right are some data I borrowed from Joel Parker’s slide on technical variation where they did RNA-seq using several different sequencing sites and this scatter plot of the principle componenets shows neraly complete overlap of the clusters - so the technical effects due to the actual machines used is pretty low. </a:t>
            </a:r>
          </a:p>
          <a:p>
            <a:endParaRPr/>
          </a:p>
          <a:p>
            <a:r>
              <a:t>There are still pretty serious technical or batch effects that can cause challenges, but for RNA-seq this seems to be more driven by the library prep steps rather than the sequencing step.s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t>Ignoring them was the first approach but leads to a potentially seroius error (</a:t>
            </a:r>
          </a:p>
          <a:p>
            <a:br/>
            <a:r>
              <a:t>This over-estimates the abundance of reads that are from highly unique genes - so transcript 3 here w</a:t>
            </a:r>
          </a:p>
          <a:p>
            <a:r>
              <a:t>It understimates genes with some amount of repetitiveness. </a:t>
            </a:r>
          </a:p>
          <a:p>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This is the approach that more or less has stuck and people have iterated on. </a:t>
            </a:r>
          </a:p>
          <a:p>
            <a:r>
              <a:t>Cufflinks started by trying to figure out which transcript a multimapped read was more likely to come from by first alining unique reads and then doing a single pass step where reads were assigned based on a these prior abundancces</a:t>
            </a:r>
          </a:p>
          <a:p>
            <a:endParaRPr/>
          </a:p>
          <a:p>
            <a:r>
              <a:t>RSEM took this idea further by using expectation maximization steps where multiple rounds of fractional assignment were used to update the abundance estimates until you reached a convergence point. This can be pretty computationally intensive (slow and high memory usage)</a:t>
            </a:r>
          </a:p>
          <a:p>
            <a:endParaRPr/>
          </a:p>
          <a:p>
            <a:r>
              <a:t>Salmon/Kallisto use a streaming approach where they look at each read one at a time and assign it based no the reads already counted. THis requires that reads be randomly streamed in and not sorted somehow before. Both methods can also work without ever doing the alignment step where reads are shredded into kmers and the smaller kmers are used to exactly match transcripts which can be very fast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endParaRPr/>
          </a:p>
          <a:p>
            <a:r>
              <a:t>We use biomart to look up the annotatin mappings between ensembl’s transcript IDS and gene names (here external_gene_name) to give something I recognize when I look at the DE table. </a:t>
            </a:r>
          </a:p>
          <a:p>
            <a:endParaRPr/>
          </a:p>
          <a:p>
            <a:r>
              <a:t>Then we do the improt using tximport. It reads from the path we specificed, we tell it salmon did the quantification, and use tx2gene to map transcripts to genes. IgnoreTx version drops the little suffix number in the ensembl transcript id. </a:t>
            </a:r>
          </a:p>
          <a:p>
            <a:r>
              <a:t>This gives us a list that contains a table of counts. One very important parameter is countsFromAbundance, which I Have as false. This allows scaling the counts by the transcript lengths which may change betwen conditions. If you make this True you can use the count table in txi directly - either way is fine, but I’d encourage you to be explicit in how you’ve coded this</a:t>
            </a:r>
          </a:p>
          <a:p>
            <a:endParaRPr/>
          </a:p>
          <a:p>
            <a:r>
              <a:t>Finally, We feed that whole thing into DESeq2 using the datasetfrommatrix call and specificy our groups using the designn = ~ Group) this is how you specificy the formula. We’ll come to more advanced formula designs in a bit, or maybe nexttime).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t>Now we need to read those files in. I’m using a few packages from R for this, DEseq2 for its ability to make a nice summarizedExperiment object (I’ll come back to this in a few slides) , tximport is handy for reading in data from salmon and other quantification strategies. It can summarize to genes from transcripts (recall you may have more than one transcript fromt he same gene in your data set) I usually want to work at gene level and it is the simplest to do, but let your biological question the analyssi you want to do. You may care about transcript or isoform differences. Maybe you are interested in specific exon usage or that sort =of things. </a:t>
            </a:r>
          </a:p>
          <a:p>
            <a:endParaRPr/>
          </a:p>
          <a:p>
            <a:r>
              <a:t>We use biomart to look up the annotatin mappings between ensembl’s transcript IDS and gene names (here external_gene_name) to give something I recognize when I look at the DE table. </a:t>
            </a:r>
          </a:p>
          <a:p>
            <a:endParaRPr/>
          </a:p>
          <a:p>
            <a:r>
              <a:t>Then we do the improt using tximport. It reads from the path we specificed, we tell it salmon did the quantification, and use tx2gene to map transcripts to genes. IgnoreTx version drops the little suffix number in the ensembl transcript id. </a:t>
            </a:r>
          </a:p>
          <a:p>
            <a:r>
              <a:t>This gives us a list that contains a table of counts. One very important parameter is countsFromAbundance, which I Have as false. This allows scaling the counts by the transcript lengths which may change betwen conditions. If you make this True you can use the count table in txi directly - either way is fine, but I’d encourage you to be explicit in how you’ve coded this</a:t>
            </a:r>
          </a:p>
          <a:p>
            <a:endParaRPr/>
          </a:p>
          <a:p>
            <a:r>
              <a:t>Finally, We feed that whole thing into DESeq2 using the datasetfrommatrix call and specificy our groups using the designn = ~ Group) this is how you specificy the formula. We’ll come to more advanced formula designs in a bit, or maybe nexttime).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endParaRPr/>
          </a:p>
          <a:p>
            <a:r>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r>
              <a:t>On the right are some data I borrowed from Joel Parker’s slide on technical variation where they did RNA-seq using several different sequencing sites and this scatter plot of the principle componenets shows neraly complete overlap of the clusters - so the technical effects due to the actual machines used is pretty low. </a:t>
            </a:r>
          </a:p>
          <a:p>
            <a:endParaRPr/>
          </a:p>
          <a:p>
            <a:r>
              <a:t>There are still pretty serious technical or batch effects that can cause challenges, but for RNA-seq this seems to be more driven by the library prep steps rather than the sequencing step.s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r>
              <a:t>A useful function in R is str() which tells you the structure of some data you ahve. Here I ran it on txi and it tells me this is a list of 4 elements - those elements have names= abundance, counts, length, countsfFromabundance. which gives us information about the genes, counts, expression, etc.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r>
              <a:t>dds now contains our DESeq summarizedExperiment object - which contains our information about counts, samples AND our design information.</a:t>
            </a:r>
          </a:p>
          <a:p>
            <a:endParaRPr/>
          </a:p>
          <a:p>
            <a:r>
              <a:t>At this point you can go on to do DE, or you can explore the data. bit. TOday we’re going to do some qc to see how our data look. I think this is generally a good approach because I like understanding what my data look like, but its also fine to run the DE and come back and look at your samples a little more closely later. You should look at these sorts of plots, and therea re a couple of pitfalls I’ll show that you may want to know about before doing the DESeq analysis.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t>You could do similarly iwth any matrix of count data you have. This is an example of how I’d do it for quantitation data from featureCounts. You can read that table in directly, but the first 6 columns describe some information about the annotations we used to quantify. I really only want the geneid here, so I keep that as an additional variable, and make the rest a matrix. I do a little bit int he middle to clean up the column names so that my column names and the Sample names in my design table match (AND ARE IN THE SAME ORDER)</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noRot="1" noChangeAspect="1"/>
          </p:cNvSpPr>
          <p:nvPr>
            <p:ph type="sldImg"/>
          </p:nvPr>
        </p:nvSpPr>
        <p:spPr>
          <a:prstGeom prst="rect">
            <a:avLst/>
          </a:prstGeom>
        </p:spPr>
        <p:txBody>
          <a:bodyPr/>
          <a:lstStyle/>
          <a:p>
            <a:endParaRPr/>
          </a:p>
        </p:txBody>
      </p:sp>
      <p:sp>
        <p:nvSpPr>
          <p:cNvPr id="333" name="Shape 333"/>
          <p:cNvSpPr>
            <a:spLocks noGrp="1"/>
          </p:cNvSpPr>
          <p:nvPr>
            <p:ph type="body" sz="quarter" idx="1"/>
          </p:nvPr>
        </p:nvSpPr>
        <p:spPr>
          <a:prstGeom prst="rect">
            <a:avLst/>
          </a:prstGeom>
        </p:spPr>
        <p:txBody>
          <a:bodyPr/>
          <a:lstStyle/>
          <a:p>
            <a:r>
              <a:t>I have mentioned that dds is a ‘SummarizedExperiment’ object , what is this. DDS is actually a DEseqDataset - which itself is an extension of RangedSummarizedExperiments which is an extension of SummarizedExperiment.</a:t>
            </a:r>
          </a:p>
          <a:p>
            <a:endParaRPr/>
          </a:p>
          <a:p>
            <a:r>
              <a:t>These are something a little more fancy than a list or a dataframe or a string. These are called objects and the bioconductor project has tried to formalize the usage of a specific style of these objects for genomics data.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t>So now that we have our data into a DESeq object we can do either of these two paths, and we need to do both. I’m going use the time we have left to show some visualization/quality control things about our data. </a:t>
            </a:r>
          </a:p>
          <a:p>
            <a:endParaRPr/>
          </a:p>
          <a:p>
            <a:r>
              <a:t>Next time we’ll do the differenetial expression side, work through that code and talk about what DESeq is actually doing</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Choosing between these tests is a little confusing ( I generally have to look this up when I’m doing something more complicated thanusual). </a:t>
            </a:r>
          </a:p>
          <a:p>
            <a:r>
              <a:t>Wald test works well  when you are doing pairwise comparisons - so what chagnes change between drug and vehicle treatmentes. pvalues here are telling you whch fold changes are significantly different.</a:t>
            </a:r>
          </a:p>
          <a:p>
            <a:r>
              <a:t>LRT tests are appropriate for timecourse of if you want to analyze all levels of a factor at once. Say for example you have drug a drug b drug c and vehicle and you want to see which genes change - here the pvalue tells you that including your treatment condition in the model provides value to the model, it doesn’t relate to a specific lfc comparison.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prstGeom prst="rect">
            <a:avLst/>
          </a:prstGeom>
        </p:spPr>
        <p:txBody>
          <a:bodyPr/>
          <a:lstStyle/>
          <a:p>
            <a:endParaRPr/>
          </a:p>
        </p:txBody>
      </p:sp>
      <p:sp>
        <p:nvSpPr>
          <p:cNvPr id="513" name="Shape 513"/>
          <p:cNvSpPr>
            <a:spLocks noGrp="1"/>
          </p:cNvSpPr>
          <p:nvPr>
            <p:ph type="body" sz="quarter" idx="1"/>
          </p:nvPr>
        </p:nvSpPr>
        <p:spPr>
          <a:prstGeom prst="rect">
            <a:avLst/>
          </a:prstGeom>
        </p:spPr>
        <p:txBody>
          <a:bodyPr/>
          <a:lstStyle/>
          <a:p>
            <a:r>
              <a:t>A really deep understanding of the model here I don’t think is necessary, but its good to have a little understanding of why we use this model and approach for RNA seq. This formula essentially is saying we are modeling the count data (K) for the ith gene in the jth sample from a binomial distribution. This binomial distribution has two parameters, the mean and the dispersion. We use negative binomal instead of say, the normal distribution becaues as what we are measuring is count data, it can’t be normally distributed,we cant have -3 reads for example. Count data can be measured with a Poisson distributiojn,b ut this assumes that variance does not change with the mean. As we talkea bout last time, genes with low counts have high dispersion so we see dependece on expression level.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Shape 529"/>
          <p:cNvSpPr>
            <a:spLocks noGrp="1" noRot="1" noChangeAspect="1"/>
          </p:cNvSpPr>
          <p:nvPr>
            <p:ph type="sldImg"/>
          </p:nvPr>
        </p:nvSpPr>
        <p:spPr>
          <a:prstGeom prst="rect">
            <a:avLst/>
          </a:prstGeom>
        </p:spPr>
        <p:txBody>
          <a:bodyPr/>
          <a:lstStyle/>
          <a:p>
            <a:endParaRPr/>
          </a:p>
        </p:txBody>
      </p:sp>
      <p:sp>
        <p:nvSpPr>
          <p:cNvPr id="530" name="Shape 530"/>
          <p:cNvSpPr>
            <a:spLocks noGrp="1"/>
          </p:cNvSpPr>
          <p:nvPr>
            <p:ph type="body" sz="quarter" idx="1"/>
          </p:nvPr>
        </p:nvSpPr>
        <p:spPr>
          <a:prstGeom prst="rect">
            <a:avLst/>
          </a:prstGeom>
        </p:spPr>
        <p:txBody>
          <a:bodyPr/>
          <a:lstStyle/>
          <a:p>
            <a:r>
              <a:t>A really deep understanding of the model here I don’t think is necessary, but its good to have a little understanding of why we use this model and approach for RNA seq. This formula essentially is saying we are modeling the count data (K) for the ith gene in the jth sample from a binomial distribution. This binomial distribution has two parameters, the mean and the dispersion. We use negative binomal instead of say, the normal distribution becaues as what we are measuring is count data, it can’t be normally distributed,we cant have -3 reads for example. Count data can be measured with a Poisson distributiojn,b ut this assumes that variance does not change with the mean. As we talkea bout last time, genes with low counts have high dispersion so we see dependece on expression level.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Shape 536"/>
          <p:cNvSpPr>
            <a:spLocks noGrp="1" noRot="1" noChangeAspect="1"/>
          </p:cNvSpPr>
          <p:nvPr>
            <p:ph type="sldImg"/>
          </p:nvPr>
        </p:nvSpPr>
        <p:spPr>
          <a:prstGeom prst="rect">
            <a:avLst/>
          </a:prstGeom>
        </p:spPr>
        <p:txBody>
          <a:bodyPr/>
          <a:lstStyle/>
          <a:p>
            <a:endParaRPr/>
          </a:p>
        </p:txBody>
      </p:sp>
      <p:sp>
        <p:nvSpPr>
          <p:cNvPr id="537" name="Shape 537"/>
          <p:cNvSpPr>
            <a:spLocks noGrp="1"/>
          </p:cNvSpPr>
          <p:nvPr>
            <p:ph type="body" sz="quarter" idx="1"/>
          </p:nvPr>
        </p:nvSpPr>
        <p:spPr>
          <a:prstGeom prst="rect">
            <a:avLst/>
          </a:prstGeom>
        </p:spPr>
        <p:txBody>
          <a:bodyPr/>
          <a:lstStyle/>
          <a:p>
            <a:r>
              <a:t>Wald does this by taking LFC and dividing by SE to get a z-statistic which is compared to the normal distribution to get a p-value ( the liklihood of observing this or a more extreme statistic if the null were tru)</a:t>
            </a:r>
          </a:p>
          <a:p>
            <a:endParaRPr/>
          </a:p>
          <a:p>
            <a:r>
              <a:t>LRT tells you if there is any difference between the condition of interst, the LFC values are not informative though. You can extract individual comparisons using Wald tests -we will go into more depth about different formula and extracting meaning from these tests next time.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r>
              <a:t>Trrying to evaluate if there are any imbalances in the data or groups we should take note of. </a:t>
            </a:r>
          </a:p>
          <a:p>
            <a:r>
              <a:t>On the right side is the non-normalized raw count data (this will be the input do DESEq analysis next time). The left side is normalized data where we’ve taking the count matrix back out of the DESeq object and normalized it using the sizefactors DESeq estmiates. </a:t>
            </a:r>
          </a:p>
          <a:p>
            <a:endParaRPr/>
          </a:p>
          <a:p>
            <a:r>
              <a:t>This is probably not the best way to do this, and DESeq includes two better approaches rlog and vst which are useful when you want to do clustering or anything related to distances between samples.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t>Ignoring them was the first approach but leads to a potentially seroius error (</a:t>
            </a:r>
          </a:p>
          <a:p>
            <a:br/>
            <a:r>
              <a:t>This over-estimates the abundance of reads that are from highly unique genes - so transcript 3 here w</a:t>
            </a:r>
          </a:p>
          <a:p>
            <a:r>
              <a:t>It understimates genes with some amount of repetitiveness. </a:t>
            </a:r>
          </a:p>
          <a:p>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hape 562"/>
          <p:cNvSpPr>
            <a:spLocks noGrp="1" noRot="1" noChangeAspect="1"/>
          </p:cNvSpPr>
          <p:nvPr>
            <p:ph type="sldImg"/>
          </p:nvPr>
        </p:nvSpPr>
        <p:spPr>
          <a:prstGeom prst="rect">
            <a:avLst/>
          </a:prstGeom>
        </p:spPr>
        <p:txBody>
          <a:bodyPr/>
          <a:lstStyle/>
          <a:p>
            <a:endParaRPr/>
          </a:p>
        </p:txBody>
      </p:sp>
      <p:sp>
        <p:nvSpPr>
          <p:cNvPr id="563" name="Shape 563"/>
          <p:cNvSpPr>
            <a:spLocks noGrp="1"/>
          </p:cNvSpPr>
          <p:nvPr>
            <p:ph type="body" sz="quarter" idx="1"/>
          </p:nvPr>
        </p:nvSpPr>
        <p:spPr>
          <a:prstGeom prst="rect">
            <a:avLst/>
          </a:prstGeom>
        </p:spPr>
        <p:txBody>
          <a:bodyPr/>
          <a:lstStyle/>
          <a:p>
            <a:r>
              <a:t>One problem we are trying to solve with normalization approaches is correting for library size - the other major problem is that the variance of a gene depends on its mean. I took these plots from the DESEq2 manual at the bottom. </a:t>
            </a:r>
          </a:p>
          <a:p>
            <a:endParaRPr/>
          </a:p>
          <a:p>
            <a:r>
              <a:t> bThis means that low expressed genes have high standard deviations of expresion. Ideally you’d want to have constant variation across expression range. The first plot is just the log2 value of the counts. You can see low expressed genes have higher standard deviations.</a:t>
            </a:r>
          </a:p>
          <a:p>
            <a:endParaRPr/>
          </a:p>
          <a:p>
            <a:r>
              <a:t>VST fixes this and you get relatively constant sd across the expression range</a:t>
            </a:r>
          </a:p>
          <a:p>
            <a:r>
              <a:t>Rlog also flattens this in the low end, but possibly a bit too much. </a:t>
            </a:r>
            <a:br/>
            <a:r>
              <a:t>I think both vst and rlog are likely appropriate for most analyes, but vst is a little faster.</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r>
              <a:t>These functions are described well int he DESeq documentation, both do roughly equivalent things, vst is faster and is the one I usually use. </a:t>
            </a:r>
          </a:p>
          <a:p>
            <a:endParaRPr/>
          </a:p>
          <a:p>
            <a:r>
              <a:t>Walk through code - </a:t>
            </a:r>
          </a:p>
          <a:p>
            <a:r>
              <a:t>SO you can see for both vst and rlog the normalzied data look relatively simialr and there are not obvious gorup differences remaining after this transformation. That doesn’t mean there are no biases or batch effects, but nothing very obvious jumps out to me here.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noRot="1" noChangeAspect="1"/>
          </p:cNvSpPr>
          <p:nvPr>
            <p:ph type="sldImg"/>
          </p:nvPr>
        </p:nvSpPr>
        <p:spPr>
          <a:prstGeom prst="rect">
            <a:avLst/>
          </a:prstGeom>
        </p:spPr>
        <p:txBody>
          <a:bodyPr/>
          <a:lstStyle/>
          <a:p>
            <a:endParaRPr/>
          </a:p>
        </p:txBody>
      </p:sp>
      <p:sp>
        <p:nvSpPr>
          <p:cNvPr id="581" name="Shape 581"/>
          <p:cNvSpPr>
            <a:spLocks noGrp="1"/>
          </p:cNvSpPr>
          <p:nvPr>
            <p:ph type="body" sz="quarter" idx="1"/>
          </p:nvPr>
        </p:nvSpPr>
        <p:spPr>
          <a:prstGeom prst="rect">
            <a:avLst/>
          </a:prstGeom>
        </p:spPr>
        <p:txBody>
          <a:bodyPr/>
          <a:lstStyle/>
          <a:p>
            <a:r>
              <a:t>We can compare two samples using these plots as well. This also comes form the DESEq2 manual. Here we are comparing two samples that we’ve transformed using one of the three prevouis methods</a:t>
            </a:r>
          </a:p>
          <a:p>
            <a:endParaRPr/>
          </a:p>
          <a:p>
            <a:r>
              <a:t>I think you can really appreciate how noisy the shifted log version is - the low values are just all over the place due to noise of counting those weakly expressed genes. </a:t>
            </a:r>
          </a:p>
          <a:p>
            <a:endParaRPr/>
          </a:p>
          <a:p>
            <a:r>
              <a:t>vst is faster and maybe is then better for bigger data sets,but might be a bit more sensitive to outliers. - while rlog might work a bit better on small datasets, but isn’t as good if you have a huge range of sequencing depth (like more than an order of magnitude)</a:t>
            </a:r>
          </a:p>
          <a:p>
            <a:r>
              <a:t>You can try both but they should give relatively similar results</a:t>
            </a:r>
          </a:p>
          <a:p>
            <a:endParaRPr/>
          </a:p>
          <a:p>
            <a:r>
              <a:t> These are important as the variance of your data will increase as the mean does. These variances will dominate princple components and other visualization methods.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noRot="1" noChangeAspect="1"/>
          </p:cNvSpPr>
          <p:nvPr>
            <p:ph type="sldImg"/>
          </p:nvPr>
        </p:nvSpPr>
        <p:spPr>
          <a:prstGeom prst="rect">
            <a:avLst/>
          </a:prstGeom>
        </p:spPr>
        <p:txBody>
          <a:bodyPr/>
          <a:lstStyle/>
          <a:p>
            <a:endParaRPr/>
          </a:p>
        </p:txBody>
      </p:sp>
      <p:sp>
        <p:nvSpPr>
          <p:cNvPr id="597" name="Shape 597"/>
          <p:cNvSpPr>
            <a:spLocks noGrp="1"/>
          </p:cNvSpPr>
          <p:nvPr>
            <p:ph type="body" sz="quarter" idx="1"/>
          </p:nvPr>
        </p:nvSpPr>
        <p:spPr>
          <a:prstGeom prst="rect">
            <a:avLst/>
          </a:prstGeom>
        </p:spPr>
        <p:txBody>
          <a:bodyPr/>
          <a:lstStyle/>
          <a:p>
            <a:r>
              <a:t>What you’re looking for hear is that samples cluster based on replciates. Pretty clearly we aren’t getting very good cluster separeation. Next time we’ll look for hidden batch effects to see if that can improve clustering - and then move on to DE analysis.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Shape 605"/>
          <p:cNvSpPr>
            <a:spLocks noGrp="1" noRot="1" noChangeAspect="1"/>
          </p:cNvSpPr>
          <p:nvPr>
            <p:ph type="sldImg"/>
          </p:nvPr>
        </p:nvSpPr>
        <p:spPr>
          <a:prstGeom prst="rect">
            <a:avLst/>
          </a:prstGeom>
        </p:spPr>
        <p:txBody>
          <a:bodyPr/>
          <a:lstStyle/>
          <a:p>
            <a:endParaRPr/>
          </a:p>
        </p:txBody>
      </p:sp>
      <p:sp>
        <p:nvSpPr>
          <p:cNvPr id="606" name="Shape 606"/>
          <p:cNvSpPr>
            <a:spLocks noGrp="1"/>
          </p:cNvSpPr>
          <p:nvPr>
            <p:ph type="body" sz="quarter" idx="1"/>
          </p:nvPr>
        </p:nvSpPr>
        <p:spPr>
          <a:prstGeom prst="rect">
            <a:avLst/>
          </a:prstGeom>
        </p:spPr>
        <p:txBody>
          <a:bodyPr/>
          <a:lstStyle/>
          <a:p>
            <a:r>
              <a:t>some of these are just by chance - you can sort of look at th edistrubtion and assume at least ~800 of them are, but there could be a few hundred p-values that really are  - we use an correction for multiple testing to find these. </a:t>
            </a:r>
          </a:p>
          <a:p>
            <a:endParaRPr/>
          </a:p>
          <a:p>
            <a:r>
              <a:t>Default here is false discovery rate (benjami hochberg) -or the proportion of false discoveries - so with an FDR of 0.1, we expect ~10% of the rejected null hypothesis to be an error, and to actually be just due to chance.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a:spLocks noGrp="1" noRot="1" noChangeAspect="1"/>
          </p:cNvSpPr>
          <p:nvPr>
            <p:ph type="sldImg"/>
          </p:nvPr>
        </p:nvSpPr>
        <p:spPr>
          <a:prstGeom prst="rect">
            <a:avLst/>
          </a:prstGeom>
        </p:spPr>
        <p:txBody>
          <a:bodyPr/>
          <a:lstStyle/>
          <a:p>
            <a:endParaRPr/>
          </a:p>
        </p:txBody>
      </p:sp>
      <p:sp>
        <p:nvSpPr>
          <p:cNvPr id="612" name="Shape 612"/>
          <p:cNvSpPr>
            <a:spLocks noGrp="1"/>
          </p:cNvSpPr>
          <p:nvPr>
            <p:ph type="body" sz="quarter" idx="1"/>
          </p:nvPr>
        </p:nvSpPr>
        <p:spPr>
          <a:prstGeom prst="rect">
            <a:avLst/>
          </a:prstGeom>
        </p:spPr>
        <p:txBody>
          <a:bodyPr/>
          <a:lstStyle/>
          <a:p>
            <a:r>
              <a:t>basic plot shows few genes with pretty strong log fold changes are significant . BUt you can see some odd banding and stuff in the data. This is inpart becuase the genes with low counts can have very high (but pretty unreliabile ) fold changes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Shape 634"/>
          <p:cNvSpPr>
            <a:spLocks noGrp="1" noRot="1" noChangeAspect="1"/>
          </p:cNvSpPr>
          <p:nvPr>
            <p:ph type="sldImg"/>
          </p:nvPr>
        </p:nvSpPr>
        <p:spPr>
          <a:prstGeom prst="rect">
            <a:avLst/>
          </a:prstGeom>
        </p:spPr>
        <p:txBody>
          <a:bodyPr/>
          <a:lstStyle/>
          <a:p>
            <a:endParaRPr/>
          </a:p>
        </p:txBody>
      </p:sp>
      <p:sp>
        <p:nvSpPr>
          <p:cNvPr id="635" name="Shape 635"/>
          <p:cNvSpPr>
            <a:spLocks noGrp="1"/>
          </p:cNvSpPr>
          <p:nvPr>
            <p:ph type="body" sz="quarter" idx="1"/>
          </p:nvPr>
        </p:nvSpPr>
        <p:spPr>
          <a:prstGeom prst="rect">
            <a:avLst/>
          </a:prstGeom>
        </p:spPr>
        <p:txBody>
          <a:bodyPr/>
          <a:lstStyle/>
          <a:p>
            <a:r>
              <a:t>Important to go back to your original count data transformed somehow to do these plots</a:t>
            </a:r>
          </a:p>
          <a:p>
            <a:r>
              <a:t>Like last time, we can see that the count data varies a lot so this is really just dominated by the total counts. Usually we want to scale this by row, so that we can see difference between groups. Also notice that one sample GM12832 is sort of off doing its own thing, which is in line with what we saw the other day.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Shape 640"/>
          <p:cNvSpPr>
            <a:spLocks noGrp="1" noRot="1" noChangeAspect="1"/>
          </p:cNvSpPr>
          <p:nvPr>
            <p:ph type="sldImg"/>
          </p:nvPr>
        </p:nvSpPr>
        <p:spPr>
          <a:prstGeom prst="rect">
            <a:avLst/>
          </a:prstGeom>
        </p:spPr>
        <p:txBody>
          <a:bodyPr/>
          <a:lstStyle/>
          <a:p>
            <a:endParaRPr/>
          </a:p>
        </p:txBody>
      </p:sp>
      <p:sp>
        <p:nvSpPr>
          <p:cNvPr id="641" name="Shape 641"/>
          <p:cNvSpPr>
            <a:spLocks noGrp="1"/>
          </p:cNvSpPr>
          <p:nvPr>
            <p:ph type="body" sz="quarter" idx="1"/>
          </p:nvPr>
        </p:nvSpPr>
        <p:spPr>
          <a:prstGeom prst="rect">
            <a:avLst/>
          </a:prstGeom>
        </p:spPr>
        <p:txBody>
          <a:bodyPr/>
          <a:lstStyle/>
          <a:p>
            <a:r>
              <a:t>center = T subtracts the column mean from each value</a:t>
            </a:r>
          </a:p>
          <a:p>
            <a:r>
              <a:t>scale = T divides these values by the standard deviation of the column</a:t>
            </a:r>
          </a:p>
          <a:p>
            <a:r>
              <a:t>This gives you a z-score of the expression in that row. </a:t>
            </a:r>
          </a:p>
          <a:p>
            <a:r>
              <a:t>We transpose the original matrix since scale operates on columns, then transpose again to return to the original dimensions</a:t>
            </a:r>
          </a:p>
          <a:p>
            <a:endParaRPr/>
          </a:p>
          <a:p>
            <a:r>
              <a:t>NOw this behaves much better and our samples cluster. Even the problem child 12832, which because we put all these values on the same scales (z-scores) a few genes with very high counts in that sample don’t drag it away.</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a:spLocks noGrp="1" noRot="1" noChangeAspect="1"/>
          </p:cNvSpPr>
          <p:nvPr>
            <p:ph type="sldImg"/>
          </p:nvPr>
        </p:nvSpPr>
        <p:spPr>
          <a:prstGeom prst="rect">
            <a:avLst/>
          </a:prstGeom>
        </p:spPr>
        <p:txBody>
          <a:bodyPr/>
          <a:lstStyle/>
          <a:p>
            <a:endParaRPr/>
          </a:p>
        </p:txBody>
      </p:sp>
      <p:sp>
        <p:nvSpPr>
          <p:cNvPr id="647" name="Shape 647"/>
          <p:cNvSpPr>
            <a:spLocks noGrp="1"/>
          </p:cNvSpPr>
          <p:nvPr>
            <p:ph type="body" sz="quarter" idx="1"/>
          </p:nvPr>
        </p:nvSpPr>
        <p:spPr>
          <a:prstGeom prst="rect">
            <a:avLst/>
          </a:prstGeom>
        </p:spPr>
        <p:txBody>
          <a:bodyPr/>
          <a:lstStyle/>
          <a:p>
            <a:r>
              <a:t>We tested the null hypothesis that there was not a difference in experssion between two conditions (condition A == condition B). It’s possible that we’lll have small fold changes that relate to large enough p-values to pass our threshold for significance. This coudl be becuase we have lots of replicates and very high power or because we have some very h igh expression levels that we’re pretty sure of and can mroe easily ‘see’ the difference (i.e. we’re more sure of our estimate of that genes expression in each condition). </a:t>
            </a:r>
          </a:p>
          <a:p>
            <a:endParaRPr/>
          </a:p>
          <a:p>
            <a:r>
              <a:t>While these might statistically be different, we might not care biologically - in practice, some will enforce a threshold of 2-fold or 1.5 fold or something like that. This experient has few genes, so I woulnd’t bother even though a couple have pretty small fold changes</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Shape 656"/>
          <p:cNvSpPr>
            <a:spLocks noGrp="1" noRot="1" noChangeAspect="1"/>
          </p:cNvSpPr>
          <p:nvPr>
            <p:ph type="sldImg"/>
          </p:nvPr>
        </p:nvSpPr>
        <p:spPr>
          <a:prstGeom prst="rect">
            <a:avLst/>
          </a:prstGeom>
        </p:spPr>
        <p:txBody>
          <a:bodyPr/>
          <a:lstStyle/>
          <a:p>
            <a:endParaRPr/>
          </a:p>
        </p:txBody>
      </p:sp>
      <p:sp>
        <p:nvSpPr>
          <p:cNvPr id="657" name="Shape 657"/>
          <p:cNvSpPr>
            <a:spLocks noGrp="1"/>
          </p:cNvSpPr>
          <p:nvPr>
            <p:ph type="body" sz="quarter" idx="1"/>
          </p:nvPr>
        </p:nvSpPr>
        <p:spPr>
          <a:prstGeom prst="rect">
            <a:avLst/>
          </a:prstGeom>
        </p:spPr>
        <p:txBody>
          <a:bodyPr/>
          <a:lstStyle/>
          <a:p>
            <a:r>
              <a:t>The count table for this will be on Sakai - which I downloaded directly from GEO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This is the approach that more or less has stuck and people have iterated on. </a:t>
            </a:r>
          </a:p>
          <a:p>
            <a:r>
              <a:t>Cufflinks started by trying to figure out which transcript a multimapped read was more likely to come from by first alining unique reads and then doing a single pass step where reads were assigned based on a these prior abundancces</a:t>
            </a:r>
          </a:p>
          <a:p>
            <a:endParaRPr/>
          </a:p>
          <a:p>
            <a:r>
              <a:t>RSEM took this idea further by using expectation maximization steps where multiple rounds of fractional assignment were used to update the abundance estimates until you reached a convergence point. This can be pretty computationally intensive (slow and high memory usage)</a:t>
            </a:r>
          </a:p>
          <a:p>
            <a:endParaRPr/>
          </a:p>
          <a:p>
            <a:r>
              <a:t>Salmon/Kallisto use a streaming approach where they look at each read one at a time and assign it based no the reads already counted. THis requires that reads be randomly streamed in and not sorted somehow before. Both methods can also work without ever doing the alignment step where reads are shredded into kmers and the smaller kmers are used to exactly match transcripts which can be very fast</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Shape 661"/>
          <p:cNvSpPr>
            <a:spLocks noGrp="1" noRot="1" noChangeAspect="1"/>
          </p:cNvSpPr>
          <p:nvPr>
            <p:ph type="sldImg"/>
          </p:nvPr>
        </p:nvSpPr>
        <p:spPr>
          <a:prstGeom prst="rect">
            <a:avLst/>
          </a:prstGeom>
        </p:spPr>
        <p:txBody>
          <a:bodyPr/>
          <a:lstStyle/>
          <a:p>
            <a:endParaRPr/>
          </a:p>
        </p:txBody>
      </p:sp>
      <p:sp>
        <p:nvSpPr>
          <p:cNvPr id="662" name="Shape 662"/>
          <p:cNvSpPr>
            <a:spLocks noGrp="1"/>
          </p:cNvSpPr>
          <p:nvPr>
            <p:ph type="body" sz="quarter" idx="1"/>
          </p:nvPr>
        </p:nvSpPr>
        <p:spPr>
          <a:prstGeom prst="rect">
            <a:avLst/>
          </a:prstGeom>
        </p:spPr>
        <p:txBody>
          <a:bodyPr/>
          <a:lstStyle/>
          <a:p>
            <a:r>
              <a:t>These can occur when yoiu process different samples at different times. You can control for this, and remove them from the data if you carefully plan and designyour epxeriment. </a:t>
            </a:r>
          </a:p>
          <a:p>
            <a:endParaRPr/>
          </a:p>
          <a:p>
            <a:r>
              <a:t>This would be bad, our batches and conditions are confounded. We’ll never be able to remove the batch effect.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ape 668"/>
          <p:cNvSpPr>
            <a:spLocks noGrp="1" noRot="1" noChangeAspect="1"/>
          </p:cNvSpPr>
          <p:nvPr>
            <p:ph type="sldImg"/>
          </p:nvPr>
        </p:nvSpPr>
        <p:spPr>
          <a:prstGeom prst="rect">
            <a:avLst/>
          </a:prstGeom>
        </p:spPr>
        <p:txBody>
          <a:bodyPr/>
          <a:lstStyle/>
          <a:p>
            <a:endParaRPr/>
          </a:p>
        </p:txBody>
      </p:sp>
      <p:sp>
        <p:nvSpPr>
          <p:cNvPr id="669" name="Shape 669"/>
          <p:cNvSpPr>
            <a:spLocks noGrp="1"/>
          </p:cNvSpPr>
          <p:nvPr>
            <p:ph type="body" sz="quarter" idx="1"/>
          </p:nvPr>
        </p:nvSpPr>
        <p:spPr>
          <a:prstGeom prst="rect">
            <a:avLst/>
          </a:prstGeom>
        </p:spPr>
        <p:txBody>
          <a:bodyPr/>
          <a:lstStyle/>
          <a:p>
            <a:r>
              <a:t>This is much better - now each of your batches has both of your conditions. If there was an issue between batches that affected what you were measure, you likely can control for it. (Of course a real experimetn should have more than two replicatse.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Shape 676"/>
          <p:cNvSpPr>
            <a:spLocks noGrp="1" noRot="1" noChangeAspect="1"/>
          </p:cNvSpPr>
          <p:nvPr>
            <p:ph type="sldImg"/>
          </p:nvPr>
        </p:nvSpPr>
        <p:spPr>
          <a:prstGeom prst="rect">
            <a:avLst/>
          </a:prstGeom>
        </p:spPr>
        <p:txBody>
          <a:bodyPr/>
          <a:lstStyle/>
          <a:p>
            <a:endParaRPr/>
          </a:p>
        </p:txBody>
      </p:sp>
      <p:sp>
        <p:nvSpPr>
          <p:cNvPr id="677" name="Shape 677"/>
          <p:cNvSpPr>
            <a:spLocks noGrp="1"/>
          </p:cNvSpPr>
          <p:nvPr>
            <p:ph type="body" sz="quarter" idx="1"/>
          </p:nvPr>
        </p:nvSpPr>
        <p:spPr>
          <a:prstGeom prst="rect">
            <a:avLst/>
          </a:prstGeom>
        </p:spPr>
        <p:txBody>
          <a:bodyPr/>
          <a:lstStyle/>
          <a:p>
            <a:r>
              <a:t>so we can see evidence of different batches here - the plus and squar (reps 3 and4 ) seem to be closer than the circle and triangle (1,2) possible we prepped those libraries in two batches of two biological replicates each.</a:t>
            </a:r>
          </a:p>
          <a:p>
            <a:endParaRPr/>
          </a:p>
          <a:p>
            <a:r>
              <a:t>Including batch as a covariate in the design formula lets us account for this in our differential exprsesion results.</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Shape 697"/>
          <p:cNvSpPr>
            <a:spLocks noGrp="1" noRot="1" noChangeAspect="1"/>
          </p:cNvSpPr>
          <p:nvPr>
            <p:ph type="sldImg"/>
          </p:nvPr>
        </p:nvSpPr>
        <p:spPr>
          <a:prstGeom prst="rect">
            <a:avLst/>
          </a:prstGeom>
        </p:spPr>
        <p:txBody>
          <a:bodyPr/>
          <a:lstStyle/>
          <a:p>
            <a:endParaRPr/>
          </a:p>
        </p:txBody>
      </p:sp>
      <p:sp>
        <p:nvSpPr>
          <p:cNvPr id="698" name="Shape 698"/>
          <p:cNvSpPr>
            <a:spLocks noGrp="1"/>
          </p:cNvSpPr>
          <p:nvPr>
            <p:ph type="body" sz="quarter" idx="1"/>
          </p:nvPr>
        </p:nvSpPr>
        <p:spPr>
          <a:prstGeom prst="rect">
            <a:avLst/>
          </a:prstGeom>
        </p:spPr>
        <p:txBody>
          <a:bodyPr/>
          <a:lstStyle/>
          <a:p>
            <a:r>
              <a:t>The easy way is to model them directly into DESeq2 or however you are doing your experiment. </a:t>
            </a:r>
          </a:p>
          <a:p>
            <a:r>
              <a:t>This essentially includes batch as a term in your design matrix. Its important to ahve batch listed first here as the last term is the effect you are interested in. </a:t>
            </a:r>
          </a:p>
          <a:p>
            <a:endParaRPr/>
          </a:p>
          <a:p>
            <a:r>
              <a:t>If you want to go back to count data and remove it you can use the limma package’s function removeBatchEffect</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Shape 703"/>
          <p:cNvSpPr>
            <a:spLocks noGrp="1" noRot="1" noChangeAspect="1"/>
          </p:cNvSpPr>
          <p:nvPr>
            <p:ph type="sldImg"/>
          </p:nvPr>
        </p:nvSpPr>
        <p:spPr>
          <a:prstGeom prst="rect">
            <a:avLst/>
          </a:prstGeom>
        </p:spPr>
        <p:txBody>
          <a:bodyPr/>
          <a:lstStyle/>
          <a:p>
            <a:endParaRPr/>
          </a:p>
        </p:txBody>
      </p:sp>
      <p:sp>
        <p:nvSpPr>
          <p:cNvPr id="704" name="Shape 704"/>
          <p:cNvSpPr>
            <a:spLocks noGrp="1"/>
          </p:cNvSpPr>
          <p:nvPr>
            <p:ph type="body" sz="quarter" idx="1"/>
          </p:nvPr>
        </p:nvSpPr>
        <p:spPr>
          <a:prstGeom prst="rect">
            <a:avLst/>
          </a:prstGeom>
        </p:spPr>
        <p:txBody>
          <a:bodyPr/>
          <a:lstStyle/>
          <a:p>
            <a:r>
              <a:t>you can see an incrase in power here when we account for the batch effects we observed. Since we know the replicates this is more straightforward.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 712"/>
          <p:cNvSpPr>
            <a:spLocks noGrp="1" noRot="1" noChangeAspect="1"/>
          </p:cNvSpPr>
          <p:nvPr>
            <p:ph type="sldImg"/>
          </p:nvPr>
        </p:nvSpPr>
        <p:spPr>
          <a:prstGeom prst="rect">
            <a:avLst/>
          </a:prstGeom>
        </p:spPr>
        <p:txBody>
          <a:bodyPr/>
          <a:lstStyle/>
          <a:p>
            <a:endParaRPr/>
          </a:p>
        </p:txBody>
      </p:sp>
      <p:sp>
        <p:nvSpPr>
          <p:cNvPr id="713" name="Shape 713"/>
          <p:cNvSpPr>
            <a:spLocks noGrp="1"/>
          </p:cNvSpPr>
          <p:nvPr>
            <p:ph type="body" sz="quarter" idx="1"/>
          </p:nvPr>
        </p:nvSpPr>
        <p:spPr>
          <a:prstGeom prst="rect">
            <a:avLst/>
          </a:prstGeom>
        </p:spPr>
        <p:txBody>
          <a:bodyPr/>
          <a:lstStyle/>
          <a:p>
            <a:r>
              <a:t>Lets go back and see if we can fix the pca plot by removing the batch effect - note accounting for the batch affect in DESEq does not change the underlying data at alll - here , we are actually altering our counts to remove that effect, don’t use what we do here for DE, this is just for visualizing.</a:t>
            </a:r>
          </a:p>
          <a:p>
            <a:endParaRPr/>
          </a:p>
          <a:p>
            <a:r>
              <a:t>After removing batch effect you can now see much better clustering of our samples - consistent with the increase in power we observed.</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Shape 718"/>
          <p:cNvSpPr>
            <a:spLocks noGrp="1" noRot="1" noChangeAspect="1"/>
          </p:cNvSpPr>
          <p:nvPr>
            <p:ph type="sldImg"/>
          </p:nvPr>
        </p:nvSpPr>
        <p:spPr>
          <a:prstGeom prst="rect">
            <a:avLst/>
          </a:prstGeom>
        </p:spPr>
        <p:txBody>
          <a:bodyPr/>
          <a:lstStyle/>
          <a:p>
            <a:endParaRPr/>
          </a:p>
        </p:txBody>
      </p:sp>
      <p:sp>
        <p:nvSpPr>
          <p:cNvPr id="719" name="Shape 719"/>
          <p:cNvSpPr>
            <a:spLocks noGrp="1"/>
          </p:cNvSpPr>
          <p:nvPr>
            <p:ph type="body" sz="quarter" idx="1"/>
          </p:nvPr>
        </p:nvSpPr>
        <p:spPr>
          <a:prstGeom prst="rect">
            <a:avLst/>
          </a:prstGeom>
        </p:spPr>
        <p:txBody>
          <a:bodyPr/>
          <a:lstStyle/>
          <a:p>
            <a:r>
              <a:t>lets look at our uncorrected PCA plot again - now our clusters aren’t as good and its not obvious there is a batch effect - different groups aren’t right on top of each other, but for example, these 2 NS are closer in PC2 to some none NS samples - so maybe we should look for these effects. There are (as you may have begun to see a pattern), multiple ways to do this. Two common are RUVseq and SVA for remove unwanted variation and surrogate variable analysis. RUVSeq works especially well if you have some known set of genes to use as controls, although all genes works. I’m going to demonstrate SVA - but both of these attempt to find a new variable that would explain some of the differences.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Shape 729"/>
          <p:cNvSpPr>
            <a:spLocks noGrp="1" noRot="1" noChangeAspect="1"/>
          </p:cNvSpPr>
          <p:nvPr>
            <p:ph type="sldImg"/>
          </p:nvPr>
        </p:nvSpPr>
        <p:spPr>
          <a:prstGeom prst="rect">
            <a:avLst/>
          </a:prstGeom>
        </p:spPr>
        <p:txBody>
          <a:bodyPr/>
          <a:lstStyle/>
          <a:p>
            <a:endParaRPr/>
          </a:p>
        </p:txBody>
      </p:sp>
      <p:sp>
        <p:nvSpPr>
          <p:cNvPr id="730" name="Shape 730"/>
          <p:cNvSpPr>
            <a:spLocks noGrp="1"/>
          </p:cNvSpPr>
          <p:nvPr>
            <p:ph type="body" sz="quarter" idx="1"/>
          </p:nvPr>
        </p:nvSpPr>
        <p:spPr>
          <a:prstGeom prst="rect">
            <a:avLst/>
          </a:prstGeom>
        </p:spPr>
        <p:txBody>
          <a:bodyPr/>
          <a:lstStyle/>
          <a:p>
            <a:r>
              <a:t>we need to have two models one that contains all our variables and one that just contains our variable of interst - so in our case we only have our condition variable (remember we’re blind about the batch variable here) - our reduce model is then just the intercept (removing that condition variable)</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Shape 736"/>
          <p:cNvSpPr>
            <a:spLocks noGrp="1" noRot="1" noChangeAspect="1"/>
          </p:cNvSpPr>
          <p:nvPr>
            <p:ph type="sldImg"/>
          </p:nvPr>
        </p:nvSpPr>
        <p:spPr>
          <a:prstGeom prst="rect">
            <a:avLst/>
          </a:prstGeom>
        </p:spPr>
        <p:txBody>
          <a:bodyPr/>
          <a:lstStyle/>
          <a:p>
            <a:endParaRPr/>
          </a:p>
        </p:txBody>
      </p:sp>
      <p:sp>
        <p:nvSpPr>
          <p:cNvPr id="737" name="Shape 737"/>
          <p:cNvSpPr>
            <a:spLocks noGrp="1"/>
          </p:cNvSpPr>
          <p:nvPr>
            <p:ph type="body" sz="quarter" idx="1"/>
          </p:nvPr>
        </p:nvSpPr>
        <p:spPr>
          <a:prstGeom prst="rect">
            <a:avLst/>
          </a:prstGeom>
        </p:spPr>
        <p:txBody>
          <a:bodyPr/>
          <a:lstStyle/>
          <a:p>
            <a:r>
              <a:t>Now we can use these new surrogate variables in our differnetial expresssion analysis</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r>
              <a:t>This is most useful if you want to test multiple interactions or conditions at one time to see if there is any effect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endParaRPr/>
          </a:p>
          <a:p>
            <a:r>
              <a:t>We use biomart to look up the annotatin mappings between ensembl’s transcript IDS and gene names (here external_gene_name) to give something I recognize when I look at the DE table. </a:t>
            </a:r>
          </a:p>
          <a:p>
            <a:endParaRPr/>
          </a:p>
          <a:p>
            <a:r>
              <a:t>Then we do the improt using tximport. It reads from the path we specificed, we tell it salmon did the quantification, and use tx2gene to map transcripts to genes. IgnoreTx version drops the little suffix number in the ensembl transcript id. </a:t>
            </a:r>
          </a:p>
          <a:p>
            <a:r>
              <a:t>This gives us a list that contains a table of counts. One very important parameter is countsFromAbundance, which I Have as false. This allows scaling the counts by the transcript lengths which may change betwen conditions. If you make this True you can use the count table in txi directly - either way is fine, but I’d encourage you to be explicit in how you’ve coded this</a:t>
            </a:r>
          </a:p>
          <a:p>
            <a:endParaRPr/>
          </a:p>
          <a:p>
            <a:r>
              <a:t>Finally, We feed that whole thing into DESeq2 using the datasetfrommatrix call and specificy our groups using the designn = ~ Group) this is how you specificy the formula. We’ll come to more advanced formula designs in a bit, or maybe nexttime).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Shape 842"/>
          <p:cNvSpPr>
            <a:spLocks noGrp="1" noRot="1" noChangeAspect="1"/>
          </p:cNvSpPr>
          <p:nvPr>
            <p:ph type="sldImg"/>
          </p:nvPr>
        </p:nvSpPr>
        <p:spPr>
          <a:prstGeom prst="rect">
            <a:avLst/>
          </a:prstGeom>
        </p:spPr>
        <p:txBody>
          <a:bodyPr/>
          <a:lstStyle/>
          <a:p>
            <a:endParaRPr/>
          </a:p>
        </p:txBody>
      </p:sp>
      <p:sp>
        <p:nvSpPr>
          <p:cNvPr id="843" name="Shape 843"/>
          <p:cNvSpPr>
            <a:spLocks noGrp="1"/>
          </p:cNvSpPr>
          <p:nvPr>
            <p:ph type="body" sz="quarter" idx="1"/>
          </p:nvPr>
        </p:nvSpPr>
        <p:spPr>
          <a:prstGeom prst="rect">
            <a:avLst/>
          </a:prstGeom>
        </p:spPr>
        <p:txBody>
          <a:bodyPr/>
          <a:lstStyle/>
          <a:p>
            <a:r>
              <a:t>Often better to use the LRT in this sort of design because you want to identify genes for which teh full model above, is better than one without the interaction therm</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Shape 879"/>
          <p:cNvSpPr>
            <a:spLocks noGrp="1" noRot="1" noChangeAspect="1"/>
          </p:cNvSpPr>
          <p:nvPr>
            <p:ph type="sldImg"/>
          </p:nvPr>
        </p:nvSpPr>
        <p:spPr>
          <a:prstGeom prst="rect">
            <a:avLst/>
          </a:prstGeom>
        </p:spPr>
        <p:txBody>
          <a:bodyPr/>
          <a:lstStyle/>
          <a:p>
            <a:endParaRPr/>
          </a:p>
        </p:txBody>
      </p:sp>
      <p:sp>
        <p:nvSpPr>
          <p:cNvPr id="880" name="Shape 880"/>
          <p:cNvSpPr>
            <a:spLocks noGrp="1"/>
          </p:cNvSpPr>
          <p:nvPr>
            <p:ph type="body" sz="quarter" idx="1"/>
          </p:nvPr>
        </p:nvSpPr>
        <p:spPr>
          <a:prstGeom prst="rect">
            <a:avLst/>
          </a:prstGeom>
        </p:spPr>
        <p:txBody>
          <a:bodyPr/>
          <a:lstStyle/>
          <a:p>
            <a:r>
              <a:t>So here you can see nothing happens in ES cells and the gene seems to be off, in the FGF treatments loss of ARID2 increase this gene, but inEB it decreases, but in EB WT cells turn this gene way up, ARID2 do not.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t>Now we need to read those files in. I’m using a few packages from R for this, DEseq2 for its ability to make a nice summarizedExperiment object (I’ll come back to this in a few slides) , tximport is handy for reading in data from salmon and other quantification strategies. It can summarize to genes from transcripts (recall you may have more than one transcript fromt he same gene in your data set) I usually want to work at gene level and it is the simplest to do, but let your biological question the analyssi you want to do. You may care about transcript or isoform differences. Maybe you are interested in specific exon usage or that sort =of things. </a:t>
            </a:r>
          </a:p>
          <a:p>
            <a:endParaRPr/>
          </a:p>
          <a:p>
            <a:r>
              <a:t>We use biomart to look up the annotatin mappings between ensembl’s transcript IDS and gene names (here external_gene_name) to give something I recognize when I look at the DE table. </a:t>
            </a:r>
          </a:p>
          <a:p>
            <a:endParaRPr/>
          </a:p>
          <a:p>
            <a:r>
              <a:t>Then we do the improt using tximport. It reads from the path we specificed, we tell it salmon did the quantification, and use tx2gene to map transcripts to genes. IgnoreTx version drops the little suffix number in the ensembl transcript id. </a:t>
            </a:r>
          </a:p>
          <a:p>
            <a:r>
              <a:t>This gives us a list that contains a table of counts. One very important parameter is countsFromAbundance, which I Have as false. This allows scaling the counts by the transcript lengths which may change betwen conditions. If you make this True you can use the count table in txi directly - either way is fine, but I’d encourage you to be explicit in how you’ve coded this</a:t>
            </a:r>
          </a:p>
          <a:p>
            <a:endParaRPr/>
          </a:p>
          <a:p>
            <a:r>
              <a:t>Finally, We feed that whole thing into DESeq2 using the datasetfrommatrix call and specificy our groups using the designn = ~ Group) this is how you specificy the formula. We’ll come to more advanced formula designs in a bit, or maybe nexttime).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CA3A-4050-842D-61C4-4F470D0C04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B293D0-5FBE-04B9-3125-CC45890AB4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F72B7F-4214-1BB2-852A-326A0D4FDE2D}"/>
              </a:ext>
            </a:extLst>
          </p:cNvPr>
          <p:cNvSpPr>
            <a:spLocks noGrp="1"/>
          </p:cNvSpPr>
          <p:nvPr>
            <p:ph type="dt" sz="half" idx="10"/>
          </p:nvPr>
        </p:nvSpPr>
        <p:spPr/>
        <p:txBody>
          <a:bodyPr/>
          <a:lstStyle/>
          <a:p>
            <a:fld id="{3D5B780F-3B2B-7B45-887B-DD5ABBDF77EC}" type="datetimeFigureOut">
              <a:rPr lang="en-US" smtClean="0"/>
              <a:t>4/20/23</a:t>
            </a:fld>
            <a:endParaRPr lang="en-US"/>
          </a:p>
        </p:txBody>
      </p:sp>
      <p:sp>
        <p:nvSpPr>
          <p:cNvPr id="5" name="Footer Placeholder 4">
            <a:extLst>
              <a:ext uri="{FF2B5EF4-FFF2-40B4-BE49-F238E27FC236}">
                <a16:creationId xmlns:a16="http://schemas.microsoft.com/office/drawing/2014/main" id="{733D32E0-D6F9-6C6A-A9CC-8AA1545883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3E0FC1-6BED-2632-0D92-B1344A0E32AD}"/>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278889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E785-39D0-23C2-8829-EBADDB7F1A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F33672-DAFF-00B5-82C8-12D1AA8007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440044-9AB7-B19F-6607-F5BA4A1177E3}"/>
              </a:ext>
            </a:extLst>
          </p:cNvPr>
          <p:cNvSpPr>
            <a:spLocks noGrp="1"/>
          </p:cNvSpPr>
          <p:nvPr>
            <p:ph type="dt" sz="half" idx="10"/>
          </p:nvPr>
        </p:nvSpPr>
        <p:spPr/>
        <p:txBody>
          <a:bodyPr/>
          <a:lstStyle/>
          <a:p>
            <a:fld id="{3D5B780F-3B2B-7B45-887B-DD5ABBDF77EC}" type="datetimeFigureOut">
              <a:rPr lang="en-US" smtClean="0"/>
              <a:t>4/20/23</a:t>
            </a:fld>
            <a:endParaRPr lang="en-US"/>
          </a:p>
        </p:txBody>
      </p:sp>
      <p:sp>
        <p:nvSpPr>
          <p:cNvPr id="5" name="Footer Placeholder 4">
            <a:extLst>
              <a:ext uri="{FF2B5EF4-FFF2-40B4-BE49-F238E27FC236}">
                <a16:creationId xmlns:a16="http://schemas.microsoft.com/office/drawing/2014/main" id="{F5B11EF7-4B9A-FCA2-AC7B-DB302B94D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B254-82EE-2B38-9ABB-EF9AE6CB4554}"/>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3559421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0353C1-D74C-6346-AA09-5CC7E95999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410E37-B25A-DFFE-4BDB-6956681BB4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D70B1-22E2-A177-77EA-9F27CD1B2C58}"/>
              </a:ext>
            </a:extLst>
          </p:cNvPr>
          <p:cNvSpPr>
            <a:spLocks noGrp="1"/>
          </p:cNvSpPr>
          <p:nvPr>
            <p:ph type="dt" sz="half" idx="10"/>
          </p:nvPr>
        </p:nvSpPr>
        <p:spPr/>
        <p:txBody>
          <a:bodyPr/>
          <a:lstStyle/>
          <a:p>
            <a:fld id="{3D5B780F-3B2B-7B45-887B-DD5ABBDF77EC}" type="datetimeFigureOut">
              <a:rPr lang="en-US" smtClean="0"/>
              <a:t>4/20/23</a:t>
            </a:fld>
            <a:endParaRPr lang="en-US"/>
          </a:p>
        </p:txBody>
      </p:sp>
      <p:sp>
        <p:nvSpPr>
          <p:cNvPr id="5" name="Footer Placeholder 4">
            <a:extLst>
              <a:ext uri="{FF2B5EF4-FFF2-40B4-BE49-F238E27FC236}">
                <a16:creationId xmlns:a16="http://schemas.microsoft.com/office/drawing/2014/main" id="{EA2274DD-9D8F-8E8F-52C5-EF2B7873F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E2C3D9-83A2-7650-3794-3F69A3112B05}"/>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2907198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80D68-C950-5B33-5C9F-E67C5F8D3A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3C8CC7-441B-210D-A4FB-C6F1DF47D6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3F67D2-DC44-893A-EC6C-AA1E8FB0E2B7}"/>
              </a:ext>
            </a:extLst>
          </p:cNvPr>
          <p:cNvSpPr>
            <a:spLocks noGrp="1"/>
          </p:cNvSpPr>
          <p:nvPr>
            <p:ph type="dt" sz="half" idx="10"/>
          </p:nvPr>
        </p:nvSpPr>
        <p:spPr/>
        <p:txBody>
          <a:bodyPr/>
          <a:lstStyle/>
          <a:p>
            <a:fld id="{3D5B780F-3B2B-7B45-887B-DD5ABBDF77EC}" type="datetimeFigureOut">
              <a:rPr lang="en-US" smtClean="0"/>
              <a:t>4/20/23</a:t>
            </a:fld>
            <a:endParaRPr lang="en-US"/>
          </a:p>
        </p:txBody>
      </p:sp>
      <p:sp>
        <p:nvSpPr>
          <p:cNvPr id="5" name="Footer Placeholder 4">
            <a:extLst>
              <a:ext uri="{FF2B5EF4-FFF2-40B4-BE49-F238E27FC236}">
                <a16:creationId xmlns:a16="http://schemas.microsoft.com/office/drawing/2014/main" id="{0B36E541-95FB-3A37-DED0-7CBD41A70B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F60EE6-255D-A3D8-9DD3-5123F3A20803}"/>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143635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791F9-6EF0-6875-27DC-A666BBAC65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B4553E-6E8B-6C1E-D4E7-6EB92F6B8F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987DC8-3689-57E1-644F-6F7592A58D98}"/>
              </a:ext>
            </a:extLst>
          </p:cNvPr>
          <p:cNvSpPr>
            <a:spLocks noGrp="1"/>
          </p:cNvSpPr>
          <p:nvPr>
            <p:ph type="dt" sz="half" idx="10"/>
          </p:nvPr>
        </p:nvSpPr>
        <p:spPr/>
        <p:txBody>
          <a:bodyPr/>
          <a:lstStyle/>
          <a:p>
            <a:fld id="{3D5B780F-3B2B-7B45-887B-DD5ABBDF77EC}" type="datetimeFigureOut">
              <a:rPr lang="en-US" smtClean="0"/>
              <a:t>4/20/23</a:t>
            </a:fld>
            <a:endParaRPr lang="en-US"/>
          </a:p>
        </p:txBody>
      </p:sp>
      <p:sp>
        <p:nvSpPr>
          <p:cNvPr id="5" name="Footer Placeholder 4">
            <a:extLst>
              <a:ext uri="{FF2B5EF4-FFF2-40B4-BE49-F238E27FC236}">
                <a16:creationId xmlns:a16="http://schemas.microsoft.com/office/drawing/2014/main" id="{4D08E2C7-4C08-09F1-5178-6BAF4F061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D933D-8F6D-D9CC-AA63-4212A9A9DD0C}"/>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1253429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52A30-5CEA-434A-ADBE-77D51F2602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DF135E-7ED2-B734-B4CC-6B6A51E3D6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8463B8-1129-0635-A991-8C3146B6B0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0AC350-76A7-272F-5452-91989A424777}"/>
              </a:ext>
            </a:extLst>
          </p:cNvPr>
          <p:cNvSpPr>
            <a:spLocks noGrp="1"/>
          </p:cNvSpPr>
          <p:nvPr>
            <p:ph type="dt" sz="half" idx="10"/>
          </p:nvPr>
        </p:nvSpPr>
        <p:spPr/>
        <p:txBody>
          <a:bodyPr/>
          <a:lstStyle/>
          <a:p>
            <a:fld id="{3D5B780F-3B2B-7B45-887B-DD5ABBDF77EC}" type="datetimeFigureOut">
              <a:rPr lang="en-US" smtClean="0"/>
              <a:t>4/20/23</a:t>
            </a:fld>
            <a:endParaRPr lang="en-US"/>
          </a:p>
        </p:txBody>
      </p:sp>
      <p:sp>
        <p:nvSpPr>
          <p:cNvPr id="6" name="Footer Placeholder 5">
            <a:extLst>
              <a:ext uri="{FF2B5EF4-FFF2-40B4-BE49-F238E27FC236}">
                <a16:creationId xmlns:a16="http://schemas.microsoft.com/office/drawing/2014/main" id="{505B4FB0-0E4E-3BB6-648C-7B24A67B3C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F9B39A-E29E-598A-A2FD-053FBBF5BD91}"/>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1928936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3ED87-92B0-7A14-7620-B0BE80C180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AC9105-D5AD-8EEA-90C4-182D7E6D0C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263F82-DC5A-64AC-29CD-3B57A82B5D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201CA2-0B41-9EA3-02A7-8D20BF00B6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2AFF98-98BF-FEA5-447C-6B611CF8CA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40480-3A78-9EE9-06D7-1DA68A8DB8E1}"/>
              </a:ext>
            </a:extLst>
          </p:cNvPr>
          <p:cNvSpPr>
            <a:spLocks noGrp="1"/>
          </p:cNvSpPr>
          <p:nvPr>
            <p:ph type="dt" sz="half" idx="10"/>
          </p:nvPr>
        </p:nvSpPr>
        <p:spPr/>
        <p:txBody>
          <a:bodyPr/>
          <a:lstStyle/>
          <a:p>
            <a:fld id="{3D5B780F-3B2B-7B45-887B-DD5ABBDF77EC}" type="datetimeFigureOut">
              <a:rPr lang="en-US" smtClean="0"/>
              <a:t>4/20/23</a:t>
            </a:fld>
            <a:endParaRPr lang="en-US"/>
          </a:p>
        </p:txBody>
      </p:sp>
      <p:sp>
        <p:nvSpPr>
          <p:cNvPr id="8" name="Footer Placeholder 7">
            <a:extLst>
              <a:ext uri="{FF2B5EF4-FFF2-40B4-BE49-F238E27FC236}">
                <a16:creationId xmlns:a16="http://schemas.microsoft.com/office/drawing/2014/main" id="{6E8EE82A-B0EF-40CB-526A-89823B5FF2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ABCBE3-353F-C487-9165-EF2EE0B06D2F}"/>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2141665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AF0FD-CBD8-6CEC-ABB7-A81B4A6E45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C7AA45-4F1B-32DC-9A39-CE9E430D94C3}"/>
              </a:ext>
            </a:extLst>
          </p:cNvPr>
          <p:cNvSpPr>
            <a:spLocks noGrp="1"/>
          </p:cNvSpPr>
          <p:nvPr>
            <p:ph type="dt" sz="half" idx="10"/>
          </p:nvPr>
        </p:nvSpPr>
        <p:spPr/>
        <p:txBody>
          <a:bodyPr/>
          <a:lstStyle/>
          <a:p>
            <a:fld id="{3D5B780F-3B2B-7B45-887B-DD5ABBDF77EC}" type="datetimeFigureOut">
              <a:rPr lang="en-US" smtClean="0"/>
              <a:t>4/20/23</a:t>
            </a:fld>
            <a:endParaRPr lang="en-US"/>
          </a:p>
        </p:txBody>
      </p:sp>
      <p:sp>
        <p:nvSpPr>
          <p:cNvPr id="4" name="Footer Placeholder 3">
            <a:extLst>
              <a:ext uri="{FF2B5EF4-FFF2-40B4-BE49-F238E27FC236}">
                <a16:creationId xmlns:a16="http://schemas.microsoft.com/office/drawing/2014/main" id="{FA4647F7-39E8-0C6F-22E0-299BECA2C9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C5ABFE-7FAA-4A37-4491-918A60974D9A}"/>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249144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809508-E6CF-77C2-B276-E544E1271265}"/>
              </a:ext>
            </a:extLst>
          </p:cNvPr>
          <p:cNvSpPr>
            <a:spLocks noGrp="1"/>
          </p:cNvSpPr>
          <p:nvPr>
            <p:ph type="dt" sz="half" idx="10"/>
          </p:nvPr>
        </p:nvSpPr>
        <p:spPr/>
        <p:txBody>
          <a:bodyPr/>
          <a:lstStyle/>
          <a:p>
            <a:fld id="{3D5B780F-3B2B-7B45-887B-DD5ABBDF77EC}" type="datetimeFigureOut">
              <a:rPr lang="en-US" smtClean="0"/>
              <a:t>4/20/23</a:t>
            </a:fld>
            <a:endParaRPr lang="en-US"/>
          </a:p>
        </p:txBody>
      </p:sp>
      <p:sp>
        <p:nvSpPr>
          <p:cNvPr id="3" name="Footer Placeholder 2">
            <a:extLst>
              <a:ext uri="{FF2B5EF4-FFF2-40B4-BE49-F238E27FC236}">
                <a16:creationId xmlns:a16="http://schemas.microsoft.com/office/drawing/2014/main" id="{DFCD4D4A-BE40-5D52-1301-EC7F953043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60C5FD-2671-0D42-5AAA-30DF4D213372}"/>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1829218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AEFB-B627-F0C2-4D90-B7343DC4AF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DA2804-2FC1-93AC-2EEC-3B6DFD3C04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5C3870-676A-910D-7044-628CBBD01F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BC31BD-28C8-B536-0CD2-E7952A2A6071}"/>
              </a:ext>
            </a:extLst>
          </p:cNvPr>
          <p:cNvSpPr>
            <a:spLocks noGrp="1"/>
          </p:cNvSpPr>
          <p:nvPr>
            <p:ph type="dt" sz="half" idx="10"/>
          </p:nvPr>
        </p:nvSpPr>
        <p:spPr/>
        <p:txBody>
          <a:bodyPr/>
          <a:lstStyle/>
          <a:p>
            <a:fld id="{3D5B780F-3B2B-7B45-887B-DD5ABBDF77EC}" type="datetimeFigureOut">
              <a:rPr lang="en-US" smtClean="0"/>
              <a:t>4/20/23</a:t>
            </a:fld>
            <a:endParaRPr lang="en-US"/>
          </a:p>
        </p:txBody>
      </p:sp>
      <p:sp>
        <p:nvSpPr>
          <p:cNvPr id="6" name="Footer Placeholder 5">
            <a:extLst>
              <a:ext uri="{FF2B5EF4-FFF2-40B4-BE49-F238E27FC236}">
                <a16:creationId xmlns:a16="http://schemas.microsoft.com/office/drawing/2014/main" id="{0825E793-68E1-4FDC-6894-B41457121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9E5772-615C-2168-2886-877A4DF7F01E}"/>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2019598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5F63-4F8B-9866-2F15-5294A10079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CBAAF2-20C4-DFEA-356D-5C913BF2B5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E8CDA4-3BE6-A244-077F-92BCD1CD7A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9A1BC1-1CFE-B661-640D-4CEC939643EB}"/>
              </a:ext>
            </a:extLst>
          </p:cNvPr>
          <p:cNvSpPr>
            <a:spLocks noGrp="1"/>
          </p:cNvSpPr>
          <p:nvPr>
            <p:ph type="dt" sz="half" idx="10"/>
          </p:nvPr>
        </p:nvSpPr>
        <p:spPr/>
        <p:txBody>
          <a:bodyPr/>
          <a:lstStyle/>
          <a:p>
            <a:fld id="{3D5B780F-3B2B-7B45-887B-DD5ABBDF77EC}" type="datetimeFigureOut">
              <a:rPr lang="en-US" smtClean="0"/>
              <a:t>4/20/23</a:t>
            </a:fld>
            <a:endParaRPr lang="en-US"/>
          </a:p>
        </p:txBody>
      </p:sp>
      <p:sp>
        <p:nvSpPr>
          <p:cNvPr id="6" name="Footer Placeholder 5">
            <a:extLst>
              <a:ext uri="{FF2B5EF4-FFF2-40B4-BE49-F238E27FC236}">
                <a16:creationId xmlns:a16="http://schemas.microsoft.com/office/drawing/2014/main" id="{B429D05D-913A-CF33-DA55-B6E1752495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388BA3-F470-262C-451B-8C9BB64615A7}"/>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1977867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4EBBBE-5F1D-E313-A8EA-3C01224D88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6024DA-EDAE-854B-A359-CE50D6A8E3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39C43B-2BBE-F771-962F-9E1CD9E907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B780F-3B2B-7B45-887B-DD5ABBDF77EC}" type="datetimeFigureOut">
              <a:rPr lang="en-US" smtClean="0"/>
              <a:t>4/20/23</a:t>
            </a:fld>
            <a:endParaRPr lang="en-US"/>
          </a:p>
        </p:txBody>
      </p:sp>
      <p:sp>
        <p:nvSpPr>
          <p:cNvPr id="5" name="Footer Placeholder 4">
            <a:extLst>
              <a:ext uri="{FF2B5EF4-FFF2-40B4-BE49-F238E27FC236}">
                <a16:creationId xmlns:a16="http://schemas.microsoft.com/office/drawing/2014/main" id="{586FDC1E-D1CF-D22D-6EF4-5B052E5360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377058-A0B2-43E4-41EC-CC2DE58F1A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A10543-9138-6B42-9D20-FEC1BB4A5CE4}" type="slidenum">
              <a:rPr lang="en-US" smtClean="0"/>
              <a:t>‹#›</a:t>
            </a:fld>
            <a:endParaRPr lang="en-US"/>
          </a:p>
        </p:txBody>
      </p:sp>
    </p:spTree>
    <p:extLst>
      <p:ext uri="{BB962C8B-B14F-4D97-AF65-F5344CB8AC3E}">
        <p14:creationId xmlns:p14="http://schemas.microsoft.com/office/powerpoint/2010/main" val="4043414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330.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1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69.png"/></Relationships>
</file>

<file path=ppt/slides/_rels/slide1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1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1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1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1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1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1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1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1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7" name="Rectangle 166">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 name="Picture 162" descr="Pipette adding DNA sample to a petri dish">
            <a:extLst>
              <a:ext uri="{FF2B5EF4-FFF2-40B4-BE49-F238E27FC236}">
                <a16:creationId xmlns:a16="http://schemas.microsoft.com/office/drawing/2014/main" id="{05578A44-1347-61F9-E700-40722339AEDA}"/>
              </a:ext>
            </a:extLst>
          </p:cNvPr>
          <p:cNvPicPr>
            <a:picLocks noChangeAspect="1"/>
          </p:cNvPicPr>
          <p:nvPr/>
        </p:nvPicPr>
        <p:blipFill rotWithShape="1">
          <a:blip r:embed="rId2"/>
          <a:srcRect l="5200"/>
          <a:stretch/>
        </p:blipFill>
        <p:spPr>
          <a:xfrm>
            <a:off x="20" y="10"/>
            <a:ext cx="8668492" cy="6857990"/>
          </a:xfrm>
          <a:prstGeom prst="rect">
            <a:avLst/>
          </a:prstGeom>
        </p:spPr>
      </p:pic>
      <p:sp>
        <p:nvSpPr>
          <p:cNvPr id="169" name="Rectangle 168">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NAseq analysis in R"/>
          <p:cNvSpPr txBox="1"/>
          <p:nvPr/>
        </p:nvSpPr>
        <p:spPr>
          <a:xfrm>
            <a:off x="7848600" y="1122363"/>
            <a:ext cx="4023360" cy="320413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b">
            <a:normAutofit/>
          </a:bodyPr>
          <a:lstStyle>
            <a:lvl1pPr>
              <a:defRPr sz="6000"/>
            </a:lvl1pPr>
          </a:lstStyle>
          <a:p>
            <a:pPr>
              <a:lnSpc>
                <a:spcPct val="90000"/>
              </a:lnSpc>
              <a:spcBef>
                <a:spcPct val="0"/>
              </a:spcBef>
              <a:spcAft>
                <a:spcPts val="600"/>
              </a:spcAft>
            </a:pPr>
            <a:r>
              <a:rPr lang="en-US" sz="4800">
                <a:latin typeface="+mj-lt"/>
                <a:ea typeface="+mj-ea"/>
                <a:cs typeface="+mj-cs"/>
              </a:rPr>
              <a:t>RNAseq analysis in R</a:t>
            </a:r>
          </a:p>
        </p:txBody>
      </p:sp>
      <p:sp>
        <p:nvSpPr>
          <p:cNvPr id="171" name="Rectangle 17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3" name="Rectangle 17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ad Depth / Sensitivity"/>
          <p:cNvSpPr txBox="1"/>
          <p:nvPr/>
        </p:nvSpPr>
        <p:spPr>
          <a:xfrm>
            <a:off x="4226253" y="349631"/>
            <a:ext cx="3140988"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Read Depth / Sensitivity</a:t>
            </a:r>
          </a:p>
        </p:txBody>
      </p:sp>
      <p:pic>
        <p:nvPicPr>
          <p:cNvPr id="206" name="Image" descr="Image"/>
          <p:cNvPicPr>
            <a:picLocks noChangeAspect="1"/>
          </p:cNvPicPr>
          <p:nvPr/>
        </p:nvPicPr>
        <p:blipFill>
          <a:blip r:embed="rId2"/>
          <a:stretch>
            <a:fillRect/>
          </a:stretch>
        </p:blipFill>
        <p:spPr>
          <a:xfrm>
            <a:off x="1384683" y="1003780"/>
            <a:ext cx="7025371" cy="4850440"/>
          </a:xfrm>
          <a:prstGeom prst="rect">
            <a:avLst/>
          </a:prstGeom>
          <a:ln w="12700">
            <a:miter lim="400000"/>
          </a:ln>
        </p:spPr>
      </p:pic>
      <p:sp>
        <p:nvSpPr>
          <p:cNvPr id="207" name="Joel Parker"/>
          <p:cNvSpPr txBox="1"/>
          <p:nvPr/>
        </p:nvSpPr>
        <p:spPr>
          <a:xfrm>
            <a:off x="10889999" y="6424706"/>
            <a:ext cx="56425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Joel Parker</a:t>
            </a:r>
          </a:p>
        </p:txBody>
      </p:sp>
      <p:sp>
        <p:nvSpPr>
          <p:cNvPr id="208" name="For DE of mRNA 20-30 million, deeper if you are looking for rare transcripts/events…"/>
          <p:cNvSpPr txBox="1"/>
          <p:nvPr/>
        </p:nvSpPr>
        <p:spPr>
          <a:xfrm>
            <a:off x="7434004" y="1495186"/>
            <a:ext cx="3599371"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marL="190500" indent="-190500">
              <a:buSzPct val="123000"/>
              <a:buChar char="•"/>
              <a:defRPr sz="3000" b="1"/>
            </a:pPr>
            <a:r>
              <a:rPr sz="1500"/>
              <a:t>For DE of mRNA 20-30 million, deeper if you are looking for rare transcripts/events</a:t>
            </a:r>
          </a:p>
          <a:p>
            <a:pPr marL="190500" indent="-190500">
              <a:buSzPct val="123000"/>
              <a:buChar char="•"/>
              <a:defRPr sz="3000" b="1"/>
            </a:pPr>
            <a:r>
              <a:rPr sz="1500"/>
              <a:t>Library type affects needed depth</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ractical considerations in RNA-seq processing and experimental design"/>
          <p:cNvSpPr txBox="1"/>
          <p:nvPr/>
        </p:nvSpPr>
        <p:spPr>
          <a:xfrm>
            <a:off x="763143" y="3218686"/>
            <a:ext cx="917937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Practical considerations in RNA-seq processing and experimental design</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Image" descr="Image"/>
          <p:cNvPicPr>
            <a:picLocks noChangeAspect="1"/>
          </p:cNvPicPr>
          <p:nvPr/>
        </p:nvPicPr>
        <p:blipFill>
          <a:blip r:embed="rId2"/>
          <a:stretch>
            <a:fillRect/>
          </a:stretch>
        </p:blipFill>
        <p:spPr>
          <a:xfrm>
            <a:off x="761443" y="1498380"/>
            <a:ext cx="5386414" cy="4035535"/>
          </a:xfrm>
          <a:prstGeom prst="rect">
            <a:avLst/>
          </a:prstGeom>
          <a:ln w="12700">
            <a:miter lim="400000"/>
          </a:ln>
        </p:spPr>
      </p:pic>
      <p:sp>
        <p:nvSpPr>
          <p:cNvPr id="198" name="Sequencing Parameters"/>
          <p:cNvSpPr txBox="1"/>
          <p:nvPr/>
        </p:nvSpPr>
        <p:spPr>
          <a:xfrm>
            <a:off x="4323359" y="371786"/>
            <a:ext cx="304250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Sequencing Parameters</a:t>
            </a:r>
          </a:p>
        </p:txBody>
      </p:sp>
      <p:sp>
        <p:nvSpPr>
          <p:cNvPr id="199" name="Joel Parker"/>
          <p:cNvSpPr txBox="1"/>
          <p:nvPr/>
        </p:nvSpPr>
        <p:spPr>
          <a:xfrm>
            <a:off x="11000773" y="6358241"/>
            <a:ext cx="56425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Joel Parker</a:t>
            </a:r>
          </a:p>
        </p:txBody>
      </p:sp>
      <p:pic>
        <p:nvPicPr>
          <p:cNvPr id="200" name="Image" descr="Image"/>
          <p:cNvPicPr>
            <a:picLocks noChangeAspect="1"/>
          </p:cNvPicPr>
          <p:nvPr/>
        </p:nvPicPr>
        <p:blipFill>
          <a:blip r:embed="rId3"/>
          <a:stretch>
            <a:fillRect/>
          </a:stretch>
        </p:blipFill>
        <p:spPr>
          <a:xfrm>
            <a:off x="6096229" y="1324807"/>
            <a:ext cx="2318349" cy="3273835"/>
          </a:xfrm>
          <a:prstGeom prst="rect">
            <a:avLst/>
          </a:prstGeom>
          <a:ln w="12700">
            <a:miter lim="400000"/>
          </a:ln>
        </p:spPr>
      </p:pic>
      <p:sp>
        <p:nvSpPr>
          <p:cNvPr id="201" name="&gt; 25bp…"/>
          <p:cNvSpPr txBox="1"/>
          <p:nvPr/>
        </p:nvSpPr>
        <p:spPr>
          <a:xfrm>
            <a:off x="8860104" y="2370303"/>
            <a:ext cx="3012077"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marL="152400" indent="-152400">
              <a:buSzPct val="123000"/>
              <a:buChar char="•"/>
              <a:defRPr sz="3000"/>
            </a:pPr>
            <a:r>
              <a:rPr sz="1500"/>
              <a:t>&gt; 25bp </a:t>
            </a:r>
          </a:p>
          <a:p>
            <a:pPr marL="152400" indent="-152400">
              <a:buSzPct val="123000"/>
              <a:buChar char="•"/>
              <a:defRPr sz="3000"/>
            </a:pPr>
            <a:r>
              <a:rPr sz="1500"/>
              <a:t>Single end fine for DE - paired end might help mapping/splicing </a:t>
            </a:r>
          </a:p>
        </p:txBody>
      </p:sp>
      <p:sp>
        <p:nvSpPr>
          <p:cNvPr id="202" name="Key Points"/>
          <p:cNvSpPr txBox="1"/>
          <p:nvPr/>
        </p:nvSpPr>
        <p:spPr>
          <a:xfrm>
            <a:off x="9753380" y="2013104"/>
            <a:ext cx="104105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Key Points</a:t>
            </a:r>
          </a:p>
        </p:txBody>
      </p:sp>
      <p:sp>
        <p:nvSpPr>
          <p:cNvPr id="203" name="Rectangle"/>
          <p:cNvSpPr/>
          <p:nvPr/>
        </p:nvSpPr>
        <p:spPr>
          <a:xfrm>
            <a:off x="8814515" y="2331234"/>
            <a:ext cx="3103255" cy="2308938"/>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ad Depth / Sensitivity"/>
          <p:cNvSpPr txBox="1"/>
          <p:nvPr/>
        </p:nvSpPr>
        <p:spPr>
          <a:xfrm>
            <a:off x="4226253" y="349631"/>
            <a:ext cx="3140988"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Read Depth / Sensitivity</a:t>
            </a:r>
          </a:p>
        </p:txBody>
      </p:sp>
      <p:pic>
        <p:nvPicPr>
          <p:cNvPr id="206" name="Image" descr="Image"/>
          <p:cNvPicPr>
            <a:picLocks noChangeAspect="1"/>
          </p:cNvPicPr>
          <p:nvPr/>
        </p:nvPicPr>
        <p:blipFill>
          <a:blip r:embed="rId2"/>
          <a:stretch>
            <a:fillRect/>
          </a:stretch>
        </p:blipFill>
        <p:spPr>
          <a:xfrm>
            <a:off x="1384683" y="1003780"/>
            <a:ext cx="7025371" cy="4850440"/>
          </a:xfrm>
          <a:prstGeom prst="rect">
            <a:avLst/>
          </a:prstGeom>
          <a:ln w="12700">
            <a:miter lim="400000"/>
          </a:ln>
        </p:spPr>
      </p:pic>
      <p:sp>
        <p:nvSpPr>
          <p:cNvPr id="207" name="Joel Parker"/>
          <p:cNvSpPr txBox="1"/>
          <p:nvPr/>
        </p:nvSpPr>
        <p:spPr>
          <a:xfrm>
            <a:off x="10889999" y="6424706"/>
            <a:ext cx="56425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Joel Parker</a:t>
            </a:r>
          </a:p>
        </p:txBody>
      </p:sp>
      <p:sp>
        <p:nvSpPr>
          <p:cNvPr id="208" name="For DE of mRNA 20-30 million, deeper if you are looking for rare transcripts/events…"/>
          <p:cNvSpPr txBox="1"/>
          <p:nvPr/>
        </p:nvSpPr>
        <p:spPr>
          <a:xfrm>
            <a:off x="7434004" y="1495186"/>
            <a:ext cx="3599371"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marL="190500" indent="-190500">
              <a:buSzPct val="123000"/>
              <a:buChar char="•"/>
              <a:defRPr sz="3000" b="1"/>
            </a:pPr>
            <a:r>
              <a:rPr sz="1500"/>
              <a:t>For DE of mRNA 20-30 million, deeper if you are looking for rare transcripts/events</a:t>
            </a:r>
          </a:p>
          <a:p>
            <a:pPr marL="190500" indent="-190500">
              <a:buSzPct val="123000"/>
              <a:buChar char="•"/>
              <a:defRPr sz="3000" b="1"/>
            </a:pPr>
            <a:r>
              <a:rPr sz="1500"/>
              <a:t>Library type affects needed depth</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More Depth or More Replicates"/>
          <p:cNvSpPr txBox="1"/>
          <p:nvPr/>
        </p:nvSpPr>
        <p:spPr>
          <a:xfrm>
            <a:off x="3328968" y="176754"/>
            <a:ext cx="407618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More Depth or More Replicates</a:t>
            </a:r>
          </a:p>
        </p:txBody>
      </p:sp>
      <p:sp>
        <p:nvSpPr>
          <p:cNvPr id="211" name="Liu et. al. (2014) Bioinformatics"/>
          <p:cNvSpPr txBox="1"/>
          <p:nvPr/>
        </p:nvSpPr>
        <p:spPr>
          <a:xfrm>
            <a:off x="9644933" y="6181869"/>
            <a:ext cx="150842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Liu et. al. (2014) Bioinformatics</a:t>
            </a:r>
          </a:p>
        </p:txBody>
      </p:sp>
      <p:pic>
        <p:nvPicPr>
          <p:cNvPr id="212" name="Image" descr="Image"/>
          <p:cNvPicPr>
            <a:picLocks noChangeAspect="1"/>
          </p:cNvPicPr>
          <p:nvPr/>
        </p:nvPicPr>
        <p:blipFill>
          <a:blip r:embed="rId2"/>
          <a:stretch>
            <a:fillRect/>
          </a:stretch>
        </p:blipFill>
        <p:spPr>
          <a:xfrm>
            <a:off x="1018200" y="627378"/>
            <a:ext cx="6943080" cy="5411906"/>
          </a:xfrm>
          <a:prstGeom prst="rect">
            <a:avLst/>
          </a:prstGeom>
          <a:ln w="12700">
            <a:miter lim="400000"/>
          </a:ln>
        </p:spPr>
      </p:pic>
      <p:sp>
        <p:nvSpPr>
          <p:cNvPr id="213" name="More replicates"/>
          <p:cNvSpPr txBox="1"/>
          <p:nvPr/>
        </p:nvSpPr>
        <p:spPr>
          <a:xfrm>
            <a:off x="5521223" y="3334102"/>
            <a:ext cx="81753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More replicates </a:t>
            </a:r>
          </a:p>
        </p:txBody>
      </p:sp>
      <p:sp>
        <p:nvSpPr>
          <p:cNvPr id="214" name="Replicates &gt;&gt;&gt;&gt;&gt; Depth"/>
          <p:cNvSpPr txBox="1"/>
          <p:nvPr/>
        </p:nvSpPr>
        <p:spPr>
          <a:xfrm>
            <a:off x="8573218" y="3169184"/>
            <a:ext cx="228972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Replicates &gt;&gt;&gt;&gt;&gt; Depth</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How to handle multimapping"/>
          <p:cNvSpPr txBox="1"/>
          <p:nvPr/>
        </p:nvSpPr>
        <p:spPr>
          <a:xfrm>
            <a:off x="3747376" y="493638"/>
            <a:ext cx="3785908"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How to handle multimapping</a:t>
            </a:r>
          </a:p>
        </p:txBody>
      </p:sp>
      <p:pic>
        <p:nvPicPr>
          <p:cNvPr id="217" name="Image" descr="Image"/>
          <p:cNvPicPr>
            <a:picLocks noChangeAspect="1"/>
          </p:cNvPicPr>
          <p:nvPr/>
        </p:nvPicPr>
        <p:blipFill>
          <a:blip r:embed="rId2"/>
          <a:stretch>
            <a:fillRect/>
          </a:stretch>
        </p:blipFill>
        <p:spPr>
          <a:xfrm>
            <a:off x="1989995" y="1186173"/>
            <a:ext cx="7938898" cy="4485655"/>
          </a:xfrm>
          <a:prstGeom prst="rect">
            <a:avLst/>
          </a:prstGeom>
          <a:ln w="12700">
            <a:miter lim="400000"/>
          </a:ln>
        </p:spPr>
      </p:pic>
      <p:sp>
        <p:nvSpPr>
          <p:cNvPr id="218" name="Joel Parker"/>
          <p:cNvSpPr txBox="1"/>
          <p:nvPr/>
        </p:nvSpPr>
        <p:spPr>
          <a:xfrm>
            <a:off x="11045083" y="6413628"/>
            <a:ext cx="56425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Joel Parker</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Image" descr="Image"/>
          <p:cNvPicPr>
            <a:picLocks noChangeAspect="1"/>
          </p:cNvPicPr>
          <p:nvPr/>
        </p:nvPicPr>
        <p:blipFill>
          <a:blip r:embed="rId3"/>
          <a:stretch>
            <a:fillRect/>
          </a:stretch>
        </p:blipFill>
        <p:spPr>
          <a:xfrm>
            <a:off x="1886773" y="1106443"/>
            <a:ext cx="7849883" cy="4889260"/>
          </a:xfrm>
          <a:prstGeom prst="rect">
            <a:avLst/>
          </a:prstGeom>
          <a:ln w="12700">
            <a:miter lim="400000"/>
          </a:ln>
        </p:spPr>
      </p:pic>
      <p:sp>
        <p:nvSpPr>
          <p:cNvPr id="221" name="Approach 1: Ignore them"/>
          <p:cNvSpPr txBox="1"/>
          <p:nvPr/>
        </p:nvSpPr>
        <p:spPr>
          <a:xfrm>
            <a:off x="4084141" y="416096"/>
            <a:ext cx="322761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Approach 1: Ignore them</a:t>
            </a:r>
          </a:p>
        </p:txBody>
      </p:sp>
      <p:sp>
        <p:nvSpPr>
          <p:cNvPr id="222" name="Joel Parker"/>
          <p:cNvSpPr txBox="1"/>
          <p:nvPr/>
        </p:nvSpPr>
        <p:spPr>
          <a:xfrm>
            <a:off x="11045083" y="6413628"/>
            <a:ext cx="56425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Joel Parker</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Image" descr="Image"/>
          <p:cNvPicPr>
            <a:picLocks noChangeAspect="1"/>
          </p:cNvPicPr>
          <p:nvPr/>
        </p:nvPicPr>
        <p:blipFill>
          <a:blip r:embed="rId3"/>
          <a:stretch>
            <a:fillRect/>
          </a:stretch>
        </p:blipFill>
        <p:spPr>
          <a:xfrm>
            <a:off x="1592659" y="808835"/>
            <a:ext cx="8807288" cy="5616795"/>
          </a:xfrm>
          <a:prstGeom prst="rect">
            <a:avLst/>
          </a:prstGeom>
          <a:ln w="12700">
            <a:miter lim="400000"/>
          </a:ln>
        </p:spPr>
      </p:pic>
      <p:sp>
        <p:nvSpPr>
          <p:cNvPr id="227" name="Approach 2: Fractional Allocation"/>
          <p:cNvSpPr txBox="1"/>
          <p:nvPr/>
        </p:nvSpPr>
        <p:spPr>
          <a:xfrm>
            <a:off x="3652190" y="213737"/>
            <a:ext cx="428566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Approach 2: Fractional Allocation</a:t>
            </a:r>
          </a:p>
        </p:txBody>
      </p:sp>
      <p:sp>
        <p:nvSpPr>
          <p:cNvPr id="228" name="Joel Parker"/>
          <p:cNvSpPr txBox="1"/>
          <p:nvPr/>
        </p:nvSpPr>
        <p:spPr>
          <a:xfrm>
            <a:off x="11045083" y="6413628"/>
            <a:ext cx="56425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Joel Parker</a:t>
            </a:r>
          </a:p>
        </p:txBody>
      </p:sp>
      <p:sp>
        <p:nvSpPr>
          <p:cNvPr id="229" name="Assign based on previous abundances"/>
          <p:cNvSpPr txBox="1"/>
          <p:nvPr/>
        </p:nvSpPr>
        <p:spPr>
          <a:xfrm>
            <a:off x="2981380" y="4700979"/>
            <a:ext cx="4061048"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marL="457200" indent="-457200">
              <a:buSzPct val="123000"/>
              <a:buChar char="•"/>
              <a:defRPr sz="3600"/>
            </a:lvl1pPr>
          </a:lstStyle>
          <a:p>
            <a:r>
              <a:rPr sz="1800"/>
              <a:t>Assign based on previous abundances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Memory Usage"/>
          <p:cNvSpPr txBox="1"/>
          <p:nvPr/>
        </p:nvSpPr>
        <p:spPr>
          <a:xfrm>
            <a:off x="4699971" y="892425"/>
            <a:ext cx="199054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800" b="1"/>
            </a:lvl1pPr>
          </a:lstStyle>
          <a:p>
            <a:r>
              <a:rPr sz="2400"/>
              <a:t>Memory Usage</a:t>
            </a:r>
          </a:p>
        </p:txBody>
      </p:sp>
      <p:sp>
        <p:nvSpPr>
          <p:cNvPr id="234" name="Kallisto: 282 +/- 22.5, 399M…"/>
          <p:cNvSpPr txBox="1"/>
          <p:nvPr/>
        </p:nvSpPr>
        <p:spPr>
          <a:xfrm>
            <a:off x="4196404" y="1529595"/>
            <a:ext cx="5770811" cy="1713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152400" indent="-152400">
              <a:buSzPct val="40000"/>
              <a:buBlip>
                <a:blip r:embed="rId2"/>
              </a:buBlip>
              <a:defRPr sz="3600"/>
            </a:pPr>
            <a:r>
              <a:t>Kallisto: 282 +/- 22.5, 399M</a:t>
            </a:r>
          </a:p>
          <a:p>
            <a:pPr marL="152400" indent="-152400">
              <a:buSzPct val="40000"/>
              <a:buBlip>
                <a:blip r:embed="rId2"/>
              </a:buBlip>
              <a:defRPr sz="3600"/>
            </a:pPr>
            <a:r>
              <a:t>Salmon: 287.6 +/- 27.4, 339M</a:t>
            </a:r>
          </a:p>
          <a:p>
            <a:pPr marL="152400" indent="-152400">
              <a:buSzPct val="40000"/>
              <a:buBlip>
                <a:blip r:embed="rId2"/>
              </a:buBlip>
              <a:defRPr sz="3600"/>
            </a:pPr>
            <a:r>
              <a:t>RSEM: 8.7, 16GB</a:t>
            </a:r>
          </a:p>
        </p:txBody>
      </p:sp>
      <p:sp>
        <p:nvSpPr>
          <p:cNvPr id="235" name="Runtime"/>
          <p:cNvSpPr txBox="1"/>
          <p:nvPr/>
        </p:nvSpPr>
        <p:spPr>
          <a:xfrm>
            <a:off x="5191156" y="3459425"/>
            <a:ext cx="114005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800" b="1"/>
            </a:lvl1pPr>
          </a:lstStyle>
          <a:p>
            <a:r>
              <a:rPr sz="2400"/>
              <a:t>Runtime</a:t>
            </a:r>
          </a:p>
        </p:txBody>
      </p:sp>
      <p:sp>
        <p:nvSpPr>
          <p:cNvPr id="236" name="Joel Parker"/>
          <p:cNvSpPr txBox="1"/>
          <p:nvPr/>
        </p:nvSpPr>
        <p:spPr>
          <a:xfrm>
            <a:off x="11045083" y="6413628"/>
            <a:ext cx="56425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Joel Parker</a:t>
            </a:r>
          </a:p>
        </p:txBody>
      </p:sp>
      <p:sp>
        <p:nvSpPr>
          <p:cNvPr id="237" name="Kallisto: 11 + /-  3.5, 23 minutes…"/>
          <p:cNvSpPr txBox="1"/>
          <p:nvPr/>
        </p:nvSpPr>
        <p:spPr>
          <a:xfrm>
            <a:off x="4050328" y="3487336"/>
            <a:ext cx="6296467" cy="1713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152400" indent="-152400">
              <a:buSzPct val="40000"/>
              <a:buBlip>
                <a:blip r:embed="rId2"/>
              </a:buBlip>
              <a:defRPr sz="3600"/>
            </a:pPr>
            <a:r>
              <a:t>Kallisto: 11 + /-  3.5, 23 minutes </a:t>
            </a:r>
          </a:p>
          <a:p>
            <a:pPr marL="152400" indent="-152400">
              <a:buSzPct val="40000"/>
              <a:buBlip>
                <a:blip r:embed="rId2"/>
              </a:buBlip>
              <a:defRPr sz="3600"/>
            </a:pPr>
            <a:r>
              <a:t>Salmon: 9.55 +/- 2.2, 15 minutes</a:t>
            </a:r>
          </a:p>
          <a:p>
            <a:pPr marL="152400" indent="-152400">
              <a:buSzPct val="40000"/>
              <a:buBlip>
                <a:blip r:embed="rId2"/>
              </a:buBlip>
              <a:defRPr sz="3600"/>
            </a:pPr>
            <a:r>
              <a:t>RSEM: 9.1 +/- 3.5 15 hours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omputational Processing Overview"/>
          <p:cNvSpPr txBox="1"/>
          <p:nvPr/>
        </p:nvSpPr>
        <p:spPr>
          <a:xfrm>
            <a:off x="3380918" y="338554"/>
            <a:ext cx="473514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Computational Processing Overview </a:t>
            </a:r>
          </a:p>
        </p:txBody>
      </p:sp>
      <p:sp>
        <p:nvSpPr>
          <p:cNvPr id="240" name="Technical variation from sequencing is pretty small - but can be present based on library preparation strategies and batches…"/>
          <p:cNvSpPr txBox="1"/>
          <p:nvPr/>
        </p:nvSpPr>
        <p:spPr>
          <a:xfrm>
            <a:off x="802823" y="1571674"/>
            <a:ext cx="10586355" cy="1897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marL="190500" indent="-190500">
              <a:buSzPct val="123000"/>
              <a:buChar char="•"/>
              <a:defRPr sz="3000"/>
            </a:pPr>
            <a:r>
              <a:rPr sz="1500"/>
              <a:t>Technical variation from sequencing is pretty small - but can be present based on library preparation strategies and batches</a:t>
            </a:r>
          </a:p>
          <a:p>
            <a:pPr marL="190500" indent="-190500">
              <a:buSzPct val="123000"/>
              <a:buChar char="•"/>
              <a:defRPr sz="3000"/>
            </a:pPr>
            <a:endParaRPr sz="1500"/>
          </a:p>
          <a:p>
            <a:pPr marL="190500" indent="-190500">
              <a:buSzPct val="123000"/>
              <a:buChar char="•"/>
              <a:defRPr sz="3000"/>
            </a:pPr>
            <a:r>
              <a:rPr sz="1500"/>
              <a:t>Raw results require significant computation processing - many approaches</a:t>
            </a:r>
          </a:p>
          <a:p>
            <a:pPr marL="495300" lvl="1" indent="-190500">
              <a:buSzPct val="123000"/>
              <a:buChar char="•"/>
              <a:defRPr sz="3000"/>
            </a:pPr>
            <a:r>
              <a:rPr sz="1500" b="1"/>
              <a:t>Alignment</a:t>
            </a:r>
            <a:r>
              <a:rPr sz="1500"/>
              <a:t> : How to deal with ambiguous alignments, mapping across splice junctions, identifying new transcripts: Bowtie, Tophat, STAR, HiSat</a:t>
            </a:r>
          </a:p>
          <a:p>
            <a:pPr marL="495300" lvl="1" indent="-190500">
              <a:buSzPct val="123000"/>
              <a:buChar char="•"/>
              <a:defRPr sz="3000"/>
            </a:pPr>
            <a:r>
              <a:rPr sz="1500" b="1"/>
              <a:t>Abundance</a:t>
            </a:r>
            <a:r>
              <a:rPr sz="1500"/>
              <a:t> </a:t>
            </a:r>
            <a:r>
              <a:rPr sz="1500" b="1"/>
              <a:t>Estimation</a:t>
            </a:r>
            <a:r>
              <a:rPr sz="1500"/>
              <a:t>: Gene or transcript; alignment based or alignment free, what to do with multimapping. RSEM, Cufflinks, Salmon, Kallisto, featureCounts</a:t>
            </a:r>
          </a:p>
          <a:p>
            <a:pPr marL="495300" lvl="1" indent="-190500">
              <a:buSzPct val="123000"/>
              <a:buChar char="•"/>
              <a:defRPr sz="3000"/>
            </a:pPr>
            <a:r>
              <a:rPr sz="1500" b="1"/>
              <a:t>Normalization</a:t>
            </a:r>
            <a:r>
              <a:rPr sz="1500"/>
              <a:t> </a:t>
            </a:r>
            <a:r>
              <a:rPr sz="1500" b="1"/>
              <a:t>strategies</a:t>
            </a:r>
            <a:r>
              <a:rPr sz="1500"/>
              <a:t>: Total reads, upper quartile, effects of length, median ratios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Raw Counts"/>
          <p:cNvSpPr txBox="1"/>
          <p:nvPr/>
        </p:nvSpPr>
        <p:spPr>
          <a:xfrm>
            <a:off x="5391694" y="1681708"/>
            <a:ext cx="993798"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b="1"/>
            </a:lvl1pPr>
          </a:lstStyle>
          <a:p>
            <a:r>
              <a:rPr sz="1500"/>
              <a:t>Raw Counts</a:t>
            </a:r>
          </a:p>
        </p:txBody>
      </p:sp>
      <p:graphicFrame>
        <p:nvGraphicFramePr>
          <p:cNvPr id="243" name="Table"/>
          <p:cNvGraphicFramePr/>
          <p:nvPr/>
        </p:nvGraphicFramePr>
        <p:xfrm>
          <a:off x="5348285" y="1108081"/>
          <a:ext cx="1258078" cy="56073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244" name="Genes"/>
          <p:cNvSpPr txBox="1"/>
          <p:nvPr/>
        </p:nvSpPr>
        <p:spPr>
          <a:xfrm rot="16200000">
            <a:off x="5001286" y="1290373"/>
            <a:ext cx="34464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Genes</a:t>
            </a:r>
          </a:p>
        </p:txBody>
      </p:sp>
      <p:sp>
        <p:nvSpPr>
          <p:cNvPr id="245" name="Samples"/>
          <p:cNvSpPr txBox="1"/>
          <p:nvPr/>
        </p:nvSpPr>
        <p:spPr>
          <a:xfrm>
            <a:off x="5649155" y="928127"/>
            <a:ext cx="44242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Samples</a:t>
            </a:r>
          </a:p>
        </p:txBody>
      </p:sp>
      <p:sp>
        <p:nvSpPr>
          <p:cNvPr id="246" name="Visualization/Quality Control"/>
          <p:cNvSpPr txBox="1"/>
          <p:nvPr/>
        </p:nvSpPr>
        <p:spPr>
          <a:xfrm>
            <a:off x="2390075" y="2514372"/>
            <a:ext cx="145713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Visualization/Quality Control</a:t>
            </a:r>
          </a:p>
        </p:txBody>
      </p:sp>
      <p:sp>
        <p:nvSpPr>
          <p:cNvPr id="247" name="Differential Expression"/>
          <p:cNvSpPr txBox="1"/>
          <p:nvPr/>
        </p:nvSpPr>
        <p:spPr>
          <a:xfrm>
            <a:off x="7937584" y="2514372"/>
            <a:ext cx="11445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Differential Expression</a:t>
            </a:r>
          </a:p>
        </p:txBody>
      </p:sp>
      <p:sp>
        <p:nvSpPr>
          <p:cNvPr id="248"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49" name="Line"/>
          <p:cNvSpPr/>
          <p:nvPr/>
        </p:nvSpPr>
        <p:spPr>
          <a:xfrm flipH="1">
            <a:off x="4439300"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50" name="DESeq2::vst()…"/>
          <p:cNvSpPr txBox="1"/>
          <p:nvPr/>
        </p:nvSpPr>
        <p:spPr>
          <a:xfrm>
            <a:off x="2154903" y="2723610"/>
            <a:ext cx="2381999"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251" name="DESeq2::DESeq()…"/>
          <p:cNvSpPr txBox="1"/>
          <p:nvPr/>
        </p:nvSpPr>
        <p:spPr>
          <a:xfrm>
            <a:off x="8011802" y="3069858"/>
            <a:ext cx="138537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252"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53"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54" name="RNA-seq Workflow"/>
          <p:cNvSpPr txBox="1"/>
          <p:nvPr/>
        </p:nvSpPr>
        <p:spPr>
          <a:xfrm>
            <a:off x="4687900" y="338554"/>
            <a:ext cx="247144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RNA-seq Workflow</a:t>
            </a:r>
          </a:p>
        </p:txBody>
      </p:sp>
      <p:sp>
        <p:nvSpPr>
          <p:cNvPr id="255" name="Package::function()"/>
          <p:cNvSpPr txBox="1"/>
          <p:nvPr/>
        </p:nvSpPr>
        <p:spPr>
          <a:xfrm>
            <a:off x="4536605" y="4915264"/>
            <a:ext cx="274030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a:solidFill>
                  <a:schemeClr val="accent1">
                    <a:lumOff val="-13575"/>
                  </a:schemeClr>
                </a:solidFill>
                <a:latin typeface="Avenir Next Regular"/>
                <a:ea typeface="Avenir Next Regular"/>
                <a:cs typeface="Avenir Next Regular"/>
                <a:sym typeface="Avenir Next Regular"/>
              </a:defRPr>
            </a:lvl1pPr>
          </a:lstStyle>
          <a:p>
            <a:r>
              <a:rPr sz="2400"/>
              <a:t>Package::function()</a:t>
            </a:r>
          </a:p>
        </p:txBody>
      </p:sp>
      <p:sp>
        <p:nvSpPr>
          <p:cNvPr id="256" name="https://bioconductor.org/packages/devel/bioc/vignettes/DESeq2/inst/doc/DESeq2.html"/>
          <p:cNvSpPr txBox="1"/>
          <p:nvPr/>
        </p:nvSpPr>
        <p:spPr>
          <a:xfrm>
            <a:off x="831448" y="5834485"/>
            <a:ext cx="9219447"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000"/>
            </a:lvl1pPr>
          </a:lstStyle>
          <a:p>
            <a:r>
              <a:rPr sz="2000"/>
              <a:t>https://bioconductor.org/packages/devel/bioc/vignettes/DESeq2/inst/doc/DESeq2.html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More Depth or More Replicates"/>
          <p:cNvSpPr txBox="1"/>
          <p:nvPr/>
        </p:nvSpPr>
        <p:spPr>
          <a:xfrm>
            <a:off x="3328968" y="176754"/>
            <a:ext cx="407618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More Depth or More Replicates</a:t>
            </a:r>
          </a:p>
        </p:txBody>
      </p:sp>
      <p:sp>
        <p:nvSpPr>
          <p:cNvPr id="211" name="Liu et. al. (2014) Bioinformatics"/>
          <p:cNvSpPr txBox="1"/>
          <p:nvPr/>
        </p:nvSpPr>
        <p:spPr>
          <a:xfrm>
            <a:off x="9644933" y="6181869"/>
            <a:ext cx="150842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Liu et. al. (2014) Bioinformatics</a:t>
            </a:r>
          </a:p>
        </p:txBody>
      </p:sp>
      <p:pic>
        <p:nvPicPr>
          <p:cNvPr id="212" name="Image" descr="Image"/>
          <p:cNvPicPr>
            <a:picLocks noChangeAspect="1"/>
          </p:cNvPicPr>
          <p:nvPr/>
        </p:nvPicPr>
        <p:blipFill>
          <a:blip r:embed="rId2"/>
          <a:stretch>
            <a:fillRect/>
          </a:stretch>
        </p:blipFill>
        <p:spPr>
          <a:xfrm>
            <a:off x="1018200" y="627378"/>
            <a:ext cx="6943080" cy="5411906"/>
          </a:xfrm>
          <a:prstGeom prst="rect">
            <a:avLst/>
          </a:prstGeom>
          <a:ln w="12700">
            <a:miter lim="400000"/>
          </a:ln>
        </p:spPr>
      </p:pic>
      <p:sp>
        <p:nvSpPr>
          <p:cNvPr id="213" name="More replicates"/>
          <p:cNvSpPr txBox="1"/>
          <p:nvPr/>
        </p:nvSpPr>
        <p:spPr>
          <a:xfrm>
            <a:off x="5521223" y="3334102"/>
            <a:ext cx="81753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More replicates </a:t>
            </a:r>
          </a:p>
        </p:txBody>
      </p:sp>
      <p:sp>
        <p:nvSpPr>
          <p:cNvPr id="214" name="Replicates &gt;&gt;&gt;&gt;&gt; Depth"/>
          <p:cNvSpPr txBox="1"/>
          <p:nvPr/>
        </p:nvSpPr>
        <p:spPr>
          <a:xfrm>
            <a:off x="8573218" y="3169184"/>
            <a:ext cx="228972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Replicates &gt;&gt;&gt;&gt;&gt; Depth</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Raw Counts"/>
          <p:cNvSpPr txBox="1"/>
          <p:nvPr/>
        </p:nvSpPr>
        <p:spPr>
          <a:xfrm>
            <a:off x="5391694" y="1681708"/>
            <a:ext cx="993798"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b="1"/>
            </a:lvl1pPr>
          </a:lstStyle>
          <a:p>
            <a:r>
              <a:rPr sz="1500"/>
              <a:t>Raw Counts</a:t>
            </a:r>
          </a:p>
        </p:txBody>
      </p:sp>
      <p:graphicFrame>
        <p:nvGraphicFramePr>
          <p:cNvPr id="259" name="Table"/>
          <p:cNvGraphicFramePr/>
          <p:nvPr/>
        </p:nvGraphicFramePr>
        <p:xfrm>
          <a:off x="5348285" y="1108081"/>
          <a:ext cx="1258078" cy="56073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260" name="Genes"/>
          <p:cNvSpPr txBox="1"/>
          <p:nvPr/>
        </p:nvSpPr>
        <p:spPr>
          <a:xfrm rot="16200000">
            <a:off x="5001286" y="1290373"/>
            <a:ext cx="34464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Genes</a:t>
            </a:r>
          </a:p>
        </p:txBody>
      </p:sp>
      <p:sp>
        <p:nvSpPr>
          <p:cNvPr id="261" name="Samples"/>
          <p:cNvSpPr txBox="1"/>
          <p:nvPr/>
        </p:nvSpPr>
        <p:spPr>
          <a:xfrm>
            <a:off x="5649155" y="928127"/>
            <a:ext cx="44242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Samples</a:t>
            </a:r>
          </a:p>
        </p:txBody>
      </p:sp>
      <p:sp>
        <p:nvSpPr>
          <p:cNvPr id="262" name="Visualization/Quality Control"/>
          <p:cNvSpPr txBox="1"/>
          <p:nvPr/>
        </p:nvSpPr>
        <p:spPr>
          <a:xfrm>
            <a:off x="2390075" y="2514372"/>
            <a:ext cx="145713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Visualization/Quality Control</a:t>
            </a:r>
          </a:p>
        </p:txBody>
      </p:sp>
      <p:sp>
        <p:nvSpPr>
          <p:cNvPr id="263" name="Differential Expression"/>
          <p:cNvSpPr txBox="1"/>
          <p:nvPr/>
        </p:nvSpPr>
        <p:spPr>
          <a:xfrm>
            <a:off x="7937584" y="2514372"/>
            <a:ext cx="11445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Differential Expression</a:t>
            </a:r>
          </a:p>
        </p:txBody>
      </p:sp>
      <p:sp>
        <p:nvSpPr>
          <p:cNvPr id="264"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65" name="Line"/>
          <p:cNvSpPr/>
          <p:nvPr/>
        </p:nvSpPr>
        <p:spPr>
          <a:xfrm flipH="1">
            <a:off x="4439300"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66" name="DESeq2::vst()…"/>
          <p:cNvSpPr txBox="1"/>
          <p:nvPr/>
        </p:nvSpPr>
        <p:spPr>
          <a:xfrm>
            <a:off x="2154903" y="2723610"/>
            <a:ext cx="2381999"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267" name="DESeq2::DESeq()…"/>
          <p:cNvSpPr txBox="1"/>
          <p:nvPr/>
        </p:nvSpPr>
        <p:spPr>
          <a:xfrm>
            <a:off x="7859683" y="2903697"/>
            <a:ext cx="138537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268" name="Line"/>
          <p:cNvSpPr/>
          <p:nvPr/>
        </p:nvSpPr>
        <p:spPr>
          <a:xfrm>
            <a:off x="4446862"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69" name="Line"/>
          <p:cNvSpPr/>
          <p:nvPr/>
        </p:nvSpPr>
        <p:spPr>
          <a:xfrm flipH="1">
            <a:off x="6858159"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70" name="Biological Inference"/>
          <p:cNvSpPr txBox="1"/>
          <p:nvPr/>
        </p:nvSpPr>
        <p:spPr>
          <a:xfrm>
            <a:off x="5251731" y="4862788"/>
            <a:ext cx="102271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Biological Inference </a:t>
            </a:r>
          </a:p>
        </p:txBody>
      </p:sp>
      <p:sp>
        <p:nvSpPr>
          <p:cNvPr id="271"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2"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3" name="Gene set enrichment…"/>
          <p:cNvSpPr txBox="1"/>
          <p:nvPr/>
        </p:nvSpPr>
        <p:spPr>
          <a:xfrm>
            <a:off x="4851749" y="5386043"/>
            <a:ext cx="2266583"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Gene set enrichment</a:t>
            </a:r>
          </a:p>
          <a:p>
            <a:pPr algn="l">
              <a:defRPr sz="3000"/>
            </a:pPr>
            <a:r>
              <a:rPr sz="1500"/>
              <a:t>ComplexHeatmap::Heatmap</a:t>
            </a:r>
          </a:p>
          <a:p>
            <a:pPr algn="l">
              <a:defRPr sz="3000"/>
            </a:pPr>
            <a:r>
              <a:rPr sz="1500"/>
              <a:t>DESeq2::plotMA</a:t>
            </a:r>
          </a:p>
        </p:txBody>
      </p:sp>
      <p:sp>
        <p:nvSpPr>
          <p:cNvPr id="274" name="Rectangle"/>
          <p:cNvSpPr/>
          <p:nvPr/>
        </p:nvSpPr>
        <p:spPr>
          <a:xfrm>
            <a:off x="4556447" y="5098747"/>
            <a:ext cx="2934229" cy="151249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5" name="edgeR::glmFit()…"/>
          <p:cNvSpPr txBox="1"/>
          <p:nvPr/>
        </p:nvSpPr>
        <p:spPr>
          <a:xfrm>
            <a:off x="7884448" y="3422659"/>
            <a:ext cx="1353704"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
        <p:nvSpPr>
          <p:cNvPr id="276" name="RNA-seq Workflow"/>
          <p:cNvSpPr txBox="1"/>
          <p:nvPr/>
        </p:nvSpPr>
        <p:spPr>
          <a:xfrm>
            <a:off x="4687900" y="338554"/>
            <a:ext cx="247144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RNA-seq Workflow</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Getting your quantification data into R"/>
          <p:cNvSpPr txBox="1"/>
          <p:nvPr/>
        </p:nvSpPr>
        <p:spPr>
          <a:xfrm>
            <a:off x="3145525" y="338554"/>
            <a:ext cx="4964949"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Getting your quantification data into R</a:t>
            </a:r>
          </a:p>
        </p:txBody>
      </p:sp>
      <p:pic>
        <p:nvPicPr>
          <p:cNvPr id="279" name="Image" descr="Image"/>
          <p:cNvPicPr>
            <a:picLocks noChangeAspect="1"/>
          </p:cNvPicPr>
          <p:nvPr/>
        </p:nvPicPr>
        <p:blipFill>
          <a:blip r:embed="rId3"/>
          <a:stretch>
            <a:fillRect/>
          </a:stretch>
        </p:blipFill>
        <p:spPr>
          <a:xfrm>
            <a:off x="911147" y="928283"/>
            <a:ext cx="10073876" cy="4269723"/>
          </a:xfrm>
          <a:prstGeom prst="rect">
            <a:avLst/>
          </a:prstGeom>
          <a:ln w="12700">
            <a:miter lim="400000"/>
          </a:ln>
        </p:spPr>
      </p:pic>
      <p:sp>
        <p:nvSpPr>
          <p:cNvPr id="280" name="Rectangle"/>
          <p:cNvSpPr/>
          <p:nvPr/>
        </p:nvSpPr>
        <p:spPr>
          <a:xfrm>
            <a:off x="771500" y="2524396"/>
            <a:ext cx="10488175" cy="3117802"/>
          </a:xfrm>
          <a:prstGeom prst="rect">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Image" descr="Image"/>
          <p:cNvPicPr>
            <a:picLocks noChangeAspect="1"/>
          </p:cNvPicPr>
          <p:nvPr/>
        </p:nvPicPr>
        <p:blipFill>
          <a:blip r:embed="rId2"/>
          <a:stretch>
            <a:fillRect/>
          </a:stretch>
        </p:blipFill>
        <p:spPr>
          <a:xfrm>
            <a:off x="798625" y="1730167"/>
            <a:ext cx="10594751" cy="3397667"/>
          </a:xfrm>
          <a:prstGeom prst="rect">
            <a:avLst/>
          </a:prstGeom>
          <a:ln w="12700">
            <a:miter lim="400000"/>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Getting your quantification data into R"/>
          <p:cNvSpPr txBox="1"/>
          <p:nvPr/>
        </p:nvSpPr>
        <p:spPr>
          <a:xfrm>
            <a:off x="3145525" y="338554"/>
            <a:ext cx="4964949"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Getting your quantification data into R</a:t>
            </a:r>
          </a:p>
        </p:txBody>
      </p:sp>
      <p:pic>
        <p:nvPicPr>
          <p:cNvPr id="287" name="Image" descr="Image"/>
          <p:cNvPicPr>
            <a:picLocks noChangeAspect="1"/>
          </p:cNvPicPr>
          <p:nvPr/>
        </p:nvPicPr>
        <p:blipFill>
          <a:blip r:embed="rId3"/>
          <a:stretch>
            <a:fillRect/>
          </a:stretch>
        </p:blipFill>
        <p:spPr>
          <a:xfrm>
            <a:off x="498570" y="951466"/>
            <a:ext cx="10899029" cy="4420711"/>
          </a:xfrm>
          <a:prstGeom prst="rect">
            <a:avLst/>
          </a:prstGeom>
          <a:ln w="12700">
            <a:miter lim="400000"/>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Getting your quantification data into R"/>
          <p:cNvSpPr txBox="1"/>
          <p:nvPr/>
        </p:nvSpPr>
        <p:spPr>
          <a:xfrm>
            <a:off x="3145525" y="338554"/>
            <a:ext cx="4964949"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Getting your quantification data into R</a:t>
            </a:r>
          </a:p>
        </p:txBody>
      </p:sp>
      <p:pic>
        <p:nvPicPr>
          <p:cNvPr id="292" name="Image" descr="Image"/>
          <p:cNvPicPr>
            <a:picLocks noChangeAspect="1"/>
          </p:cNvPicPr>
          <p:nvPr/>
        </p:nvPicPr>
        <p:blipFill>
          <a:blip r:embed="rId3"/>
          <a:stretch>
            <a:fillRect/>
          </a:stretch>
        </p:blipFill>
        <p:spPr>
          <a:xfrm>
            <a:off x="2402613" y="2057336"/>
            <a:ext cx="7090944" cy="2743329"/>
          </a:xfrm>
          <a:prstGeom prst="rect">
            <a:avLst/>
          </a:prstGeom>
          <a:ln w="12700">
            <a:miter lim="400000"/>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 name="Image" descr="Image"/>
          <p:cNvPicPr>
            <a:picLocks noChangeAspect="1"/>
          </p:cNvPicPr>
          <p:nvPr/>
        </p:nvPicPr>
        <p:blipFill>
          <a:blip r:embed="rId2"/>
          <a:stretch>
            <a:fillRect/>
          </a:stretch>
        </p:blipFill>
        <p:spPr>
          <a:xfrm>
            <a:off x="1886483" y="2029330"/>
            <a:ext cx="8921525" cy="1909363"/>
          </a:xfrm>
          <a:prstGeom prst="rect">
            <a:avLst/>
          </a:prstGeom>
          <a:ln w="12700">
            <a:miter lim="400000"/>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8" name="Image" descr="Image"/>
          <p:cNvPicPr>
            <a:picLocks noChangeAspect="1"/>
          </p:cNvPicPr>
          <p:nvPr/>
        </p:nvPicPr>
        <p:blipFill>
          <a:blip r:embed="rId3"/>
          <a:stretch>
            <a:fillRect/>
          </a:stretch>
        </p:blipFill>
        <p:spPr>
          <a:xfrm>
            <a:off x="1212803" y="1085331"/>
            <a:ext cx="9813037" cy="4118088"/>
          </a:xfrm>
          <a:prstGeom prst="rect">
            <a:avLst/>
          </a:prstGeom>
          <a:ln w="12700">
            <a:miter lim="400000"/>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Image" descr="Image"/>
          <p:cNvPicPr>
            <a:picLocks noChangeAspect="1"/>
          </p:cNvPicPr>
          <p:nvPr/>
        </p:nvPicPr>
        <p:blipFill>
          <a:blip r:embed="rId3"/>
          <a:stretch>
            <a:fillRect/>
          </a:stretch>
        </p:blipFill>
        <p:spPr>
          <a:xfrm>
            <a:off x="1291530" y="1305012"/>
            <a:ext cx="6639443" cy="2661209"/>
          </a:xfrm>
          <a:prstGeom prst="rect">
            <a:avLst/>
          </a:prstGeom>
          <a:ln w="12700">
            <a:miter lim="400000"/>
          </a:ln>
        </p:spPr>
      </p:pic>
      <p:sp>
        <p:nvSpPr>
          <p:cNvPr id="303" name="Getting your quantification data into R"/>
          <p:cNvSpPr txBox="1"/>
          <p:nvPr/>
        </p:nvSpPr>
        <p:spPr>
          <a:xfrm>
            <a:off x="3145525" y="338554"/>
            <a:ext cx="4964949"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Getting your quantification data into R</a:t>
            </a:r>
          </a:p>
        </p:txBody>
      </p:sp>
      <p:sp>
        <p:nvSpPr>
          <p:cNvPr id="304" name="DESeqDataSet is a special kind of variable called a SummarizedExperiment"/>
          <p:cNvSpPr txBox="1"/>
          <p:nvPr/>
        </p:nvSpPr>
        <p:spPr>
          <a:xfrm>
            <a:off x="782410" y="5428109"/>
            <a:ext cx="9285234"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a:lvl1pPr>
          </a:lstStyle>
          <a:p>
            <a:r>
              <a:rPr sz="2400"/>
              <a:t>DESeqDataSet is a special kind of variable called a SummarizedExperiment</a:t>
            </a:r>
          </a:p>
        </p:txBody>
      </p:sp>
      <p:sp>
        <p:nvSpPr>
          <p:cNvPr id="305" name="D"/>
          <p:cNvSpPr txBox="1"/>
          <p:nvPr/>
        </p:nvSpPr>
        <p:spPr>
          <a:xfrm>
            <a:off x="6077280" y="3397602"/>
            <a:ext cx="12182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D</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9" name="Getting Started"/>
          <p:cNvSpPr txBox="1"/>
          <p:nvPr/>
        </p:nvSpPr>
        <p:spPr>
          <a:xfrm>
            <a:off x="5078390" y="151261"/>
            <a:ext cx="200247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Getting Started</a:t>
            </a:r>
          </a:p>
        </p:txBody>
      </p:sp>
      <p:sp>
        <p:nvSpPr>
          <p:cNvPr id="310" name="Alliteratively - if you use a tool like featureCounts or already have a count matrix"/>
          <p:cNvSpPr txBox="1"/>
          <p:nvPr/>
        </p:nvSpPr>
        <p:spPr>
          <a:xfrm>
            <a:off x="2522129" y="861977"/>
            <a:ext cx="6289671"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a:lvl1pPr>
          </a:lstStyle>
          <a:p>
            <a:r>
              <a:rPr sz="1500"/>
              <a:t>Alliteratively - if you use a tool like featureCounts or already have a count matrix</a:t>
            </a:r>
          </a:p>
        </p:txBody>
      </p:sp>
      <p:pic>
        <p:nvPicPr>
          <p:cNvPr id="311" name="Image" descr="Image"/>
          <p:cNvPicPr>
            <a:picLocks noChangeAspect="1"/>
          </p:cNvPicPr>
          <p:nvPr/>
        </p:nvPicPr>
        <p:blipFill>
          <a:blip r:embed="rId3"/>
          <a:stretch>
            <a:fillRect/>
          </a:stretch>
        </p:blipFill>
        <p:spPr>
          <a:xfrm>
            <a:off x="2486994" y="1273317"/>
            <a:ext cx="8335217" cy="590370"/>
          </a:xfrm>
          <a:prstGeom prst="rect">
            <a:avLst/>
          </a:prstGeom>
          <a:ln w="12700">
            <a:miter lim="400000"/>
          </a:ln>
        </p:spPr>
      </p:pic>
      <p:pic>
        <p:nvPicPr>
          <p:cNvPr id="312" name="Image" descr="Image"/>
          <p:cNvPicPr>
            <a:picLocks noChangeAspect="1"/>
          </p:cNvPicPr>
          <p:nvPr/>
        </p:nvPicPr>
        <p:blipFill>
          <a:blip r:embed="rId4"/>
          <a:stretch>
            <a:fillRect/>
          </a:stretch>
        </p:blipFill>
        <p:spPr>
          <a:xfrm>
            <a:off x="999972" y="4215755"/>
            <a:ext cx="1098652" cy="1787489"/>
          </a:xfrm>
          <a:prstGeom prst="rect">
            <a:avLst/>
          </a:prstGeom>
          <a:ln w="12700">
            <a:miter lim="400000"/>
          </a:ln>
        </p:spPr>
      </p:pic>
      <p:pic>
        <p:nvPicPr>
          <p:cNvPr id="313" name="Image" descr="Image"/>
          <p:cNvPicPr>
            <a:picLocks noChangeAspect="1"/>
          </p:cNvPicPr>
          <p:nvPr/>
        </p:nvPicPr>
        <p:blipFill>
          <a:blip r:embed="rId5"/>
          <a:stretch>
            <a:fillRect/>
          </a:stretch>
        </p:blipFill>
        <p:spPr>
          <a:xfrm>
            <a:off x="2412518" y="4194382"/>
            <a:ext cx="8779511" cy="1830234"/>
          </a:xfrm>
          <a:prstGeom prst="rect">
            <a:avLst/>
          </a:prstGeom>
          <a:ln w="12700">
            <a:miter lim="400000"/>
          </a:ln>
        </p:spPr>
      </p:pic>
      <p:sp>
        <p:nvSpPr>
          <p:cNvPr id="314" name="Samples"/>
          <p:cNvSpPr txBox="1"/>
          <p:nvPr/>
        </p:nvSpPr>
        <p:spPr>
          <a:xfrm>
            <a:off x="1118572" y="6040405"/>
            <a:ext cx="44242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Samples</a:t>
            </a:r>
          </a:p>
        </p:txBody>
      </p:sp>
      <p:sp>
        <p:nvSpPr>
          <p:cNvPr id="315" name="Count Matrix"/>
          <p:cNvSpPr txBox="1"/>
          <p:nvPr/>
        </p:nvSpPr>
        <p:spPr>
          <a:xfrm>
            <a:off x="6255681" y="6108829"/>
            <a:ext cx="66845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Count Matrix</a:t>
            </a:r>
          </a:p>
        </p:txBody>
      </p:sp>
      <p:pic>
        <p:nvPicPr>
          <p:cNvPr id="316" name="Image" descr="Image"/>
          <p:cNvPicPr>
            <a:picLocks noChangeAspect="1"/>
          </p:cNvPicPr>
          <p:nvPr/>
        </p:nvPicPr>
        <p:blipFill>
          <a:blip r:embed="rId6"/>
          <a:stretch>
            <a:fillRect/>
          </a:stretch>
        </p:blipFill>
        <p:spPr>
          <a:xfrm>
            <a:off x="2475812" y="2809959"/>
            <a:ext cx="1657351" cy="438151"/>
          </a:xfrm>
          <a:prstGeom prst="rect">
            <a:avLst/>
          </a:prstGeom>
          <a:ln w="12700">
            <a:miter lim="400000"/>
          </a:ln>
        </p:spPr>
      </p:pic>
      <p:pic>
        <p:nvPicPr>
          <p:cNvPr id="317" name="Image" descr="Image"/>
          <p:cNvPicPr>
            <a:picLocks noChangeAspect="1"/>
          </p:cNvPicPr>
          <p:nvPr/>
        </p:nvPicPr>
        <p:blipFill>
          <a:blip r:embed="rId7"/>
          <a:stretch>
            <a:fillRect/>
          </a:stretch>
        </p:blipFill>
        <p:spPr>
          <a:xfrm>
            <a:off x="2480348" y="1984398"/>
            <a:ext cx="3924301" cy="704851"/>
          </a:xfrm>
          <a:prstGeom prst="rect">
            <a:avLst/>
          </a:prstGeom>
          <a:ln w="12700">
            <a:miter lim="400000"/>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 name="Image" descr="Image"/>
          <p:cNvPicPr>
            <a:picLocks noChangeAspect="1"/>
          </p:cNvPicPr>
          <p:nvPr/>
        </p:nvPicPr>
        <p:blipFill>
          <a:blip r:embed="rId3"/>
          <a:stretch>
            <a:fillRect/>
          </a:stretch>
        </p:blipFill>
        <p:spPr>
          <a:xfrm>
            <a:off x="5960284" y="1074942"/>
            <a:ext cx="5790107" cy="4708117"/>
          </a:xfrm>
          <a:prstGeom prst="rect">
            <a:avLst/>
          </a:prstGeom>
          <a:ln w="12700">
            <a:miter lim="400000"/>
          </a:ln>
        </p:spPr>
      </p:pic>
      <p:sp>
        <p:nvSpPr>
          <p:cNvPr id="322" name="https://bioconductor.org/packages/release/bioc/vignettes/SummarizedExperiment/inst/doc/SummarizedExperiment.html"/>
          <p:cNvSpPr txBox="1"/>
          <p:nvPr/>
        </p:nvSpPr>
        <p:spPr>
          <a:xfrm>
            <a:off x="266464" y="6347602"/>
            <a:ext cx="582851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https://bioconductor.org/packages/release/bioc/vignettes/SummarizedExperiment/inst/doc/SummarizedExperiment.html</a:t>
            </a:r>
          </a:p>
        </p:txBody>
      </p:sp>
      <p:sp>
        <p:nvSpPr>
          <p:cNvPr id="323" name="RangedSummarizedExperiment - these represent genomic ranges"/>
          <p:cNvSpPr txBox="1"/>
          <p:nvPr/>
        </p:nvSpPr>
        <p:spPr>
          <a:xfrm>
            <a:off x="1636070" y="2935314"/>
            <a:ext cx="3161122"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R</a:t>
            </a:r>
            <a:r>
              <a:rPr sz="900" b="1"/>
              <a:t>angedSummarizedExperiment</a:t>
            </a:r>
            <a:r>
              <a:rPr sz="900"/>
              <a:t> - these represent genomic ranges</a:t>
            </a:r>
          </a:p>
        </p:txBody>
      </p:sp>
      <p:sp>
        <p:nvSpPr>
          <p:cNvPr id="324" name="Line"/>
          <p:cNvSpPr/>
          <p:nvPr/>
        </p:nvSpPr>
        <p:spPr>
          <a:xfrm>
            <a:off x="6076533" y="3228361"/>
            <a:ext cx="405769" cy="405769"/>
          </a:xfrm>
          <a:prstGeom prst="line">
            <a:avLst/>
          </a:prstGeom>
          <a:ln w="25400">
            <a:solidFill>
              <a:srgbClr val="000000"/>
            </a:solidFill>
            <a:miter lim="400000"/>
            <a:tailEnd type="triangle"/>
          </a:ln>
        </p:spPr>
        <p:txBody>
          <a:bodyPr lIns="25400" tIns="25400" rIns="25400" bIns="25400" anchor="ctr"/>
          <a:lstStyle/>
          <a:p>
            <a:endParaRPr sz="900"/>
          </a:p>
        </p:txBody>
      </p:sp>
      <p:sp>
        <p:nvSpPr>
          <p:cNvPr id="325" name="DESeqDataSet…"/>
          <p:cNvSpPr txBox="1"/>
          <p:nvPr/>
        </p:nvSpPr>
        <p:spPr>
          <a:xfrm>
            <a:off x="1189731" y="4159340"/>
            <a:ext cx="2587247" cy="466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b="1"/>
            </a:pPr>
            <a:r>
              <a:rPr sz="900"/>
              <a:t>DESeqDataSet</a:t>
            </a:r>
          </a:p>
          <a:p>
            <a:pPr marL="152400" indent="-152400">
              <a:buSzPct val="123000"/>
              <a:buChar char="-"/>
            </a:pPr>
            <a:r>
              <a:rPr sz="900"/>
              <a:t>Non-negative integer counts</a:t>
            </a:r>
          </a:p>
          <a:p>
            <a:pPr marL="152400" indent="-152400">
              <a:buSzPct val="123000"/>
              <a:buChar char="-"/>
            </a:pPr>
            <a:r>
              <a:rPr sz="900"/>
              <a:t>Must have a formula describing experiment design</a:t>
            </a:r>
          </a:p>
        </p:txBody>
      </p:sp>
      <p:sp>
        <p:nvSpPr>
          <p:cNvPr id="326" name="Line"/>
          <p:cNvSpPr/>
          <p:nvPr/>
        </p:nvSpPr>
        <p:spPr>
          <a:xfrm flipV="1">
            <a:off x="1679850" y="3386191"/>
            <a:ext cx="635001" cy="635001"/>
          </a:xfrm>
          <a:prstGeom prst="line">
            <a:avLst/>
          </a:prstGeom>
          <a:ln w="25400">
            <a:solidFill>
              <a:srgbClr val="000000"/>
            </a:solidFill>
            <a:miter lim="400000"/>
            <a:tailEnd type="triangle"/>
          </a:ln>
        </p:spPr>
        <p:txBody>
          <a:bodyPr lIns="25400" tIns="25400" rIns="25400" bIns="25400" anchor="ctr"/>
          <a:lstStyle/>
          <a:p>
            <a:endParaRPr sz="900"/>
          </a:p>
        </p:txBody>
      </p:sp>
      <p:sp>
        <p:nvSpPr>
          <p:cNvPr id="327" name="SummarizedExperiment -"/>
          <p:cNvSpPr txBox="1"/>
          <p:nvPr/>
        </p:nvSpPr>
        <p:spPr>
          <a:xfrm>
            <a:off x="8012410" y="5613089"/>
            <a:ext cx="126797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b="1"/>
              <a:t>SummarizedExperiment</a:t>
            </a:r>
            <a:r>
              <a:rPr sz="900"/>
              <a:t> -</a:t>
            </a:r>
          </a:p>
        </p:txBody>
      </p:sp>
      <p:sp>
        <p:nvSpPr>
          <p:cNvPr id="328" name="Rectangle"/>
          <p:cNvSpPr/>
          <p:nvPr/>
        </p:nvSpPr>
        <p:spPr>
          <a:xfrm>
            <a:off x="6609307" y="5390486"/>
            <a:ext cx="1292722" cy="635001"/>
          </a:xfrm>
          <a:prstGeom prst="rect">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nvGrpSpPr>
          <p:cNvPr id="331" name="Group"/>
          <p:cNvGrpSpPr/>
          <p:nvPr/>
        </p:nvGrpSpPr>
        <p:grpSpPr>
          <a:xfrm>
            <a:off x="2891706" y="449328"/>
            <a:ext cx="5281639" cy="1131145"/>
            <a:chOff x="-1" y="-10369"/>
            <a:chExt cx="10563275" cy="2262287"/>
          </a:xfrm>
        </p:grpSpPr>
        <p:sp>
          <p:nvSpPr>
            <p:cNvPr id="329" name="What is a summarized experiment object"/>
            <p:cNvSpPr txBox="1"/>
            <p:nvPr/>
          </p:nvSpPr>
          <p:spPr>
            <a:xfrm>
              <a:off x="-1" y="-10369"/>
              <a:ext cx="10563275" cy="8412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800" b="1"/>
              </a:lvl1pPr>
            </a:lstStyle>
            <a:p>
              <a:r>
                <a:rPr sz="2400"/>
                <a:t>What is a summarized experiment object</a:t>
              </a:r>
            </a:p>
          </p:txBody>
        </p:sp>
        <p:sp>
          <p:nvSpPr>
            <p:cNvPr id="330" name="Rectangle"/>
            <p:cNvSpPr/>
            <p:nvPr/>
          </p:nvSpPr>
          <p:spPr>
            <a:xfrm>
              <a:off x="5767657" y="981917"/>
              <a:ext cx="4589597" cy="1270001"/>
            </a:xfrm>
            <a:prstGeom prst="rect">
              <a:avLst/>
            </a:prstGeom>
            <a:solidFill>
              <a:srgbClr val="FFFFFF"/>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How to handle multimapping"/>
          <p:cNvSpPr txBox="1"/>
          <p:nvPr/>
        </p:nvSpPr>
        <p:spPr>
          <a:xfrm>
            <a:off x="3747376" y="493638"/>
            <a:ext cx="3785908"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How to handle multimapping</a:t>
            </a:r>
          </a:p>
        </p:txBody>
      </p:sp>
      <p:pic>
        <p:nvPicPr>
          <p:cNvPr id="217" name="Image" descr="Image"/>
          <p:cNvPicPr>
            <a:picLocks noChangeAspect="1"/>
          </p:cNvPicPr>
          <p:nvPr/>
        </p:nvPicPr>
        <p:blipFill>
          <a:blip r:embed="rId2"/>
          <a:stretch>
            <a:fillRect/>
          </a:stretch>
        </p:blipFill>
        <p:spPr>
          <a:xfrm>
            <a:off x="1989995" y="1186173"/>
            <a:ext cx="7938898" cy="4485655"/>
          </a:xfrm>
          <a:prstGeom prst="rect">
            <a:avLst/>
          </a:prstGeom>
          <a:ln w="12700">
            <a:miter lim="400000"/>
          </a:ln>
        </p:spPr>
      </p:pic>
      <p:sp>
        <p:nvSpPr>
          <p:cNvPr id="218" name="Joel Parker"/>
          <p:cNvSpPr txBox="1"/>
          <p:nvPr/>
        </p:nvSpPr>
        <p:spPr>
          <a:xfrm>
            <a:off x="11045083" y="6413628"/>
            <a:ext cx="56425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Joel Parker</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Raw Counts"/>
          <p:cNvSpPr txBox="1"/>
          <p:nvPr/>
        </p:nvSpPr>
        <p:spPr>
          <a:xfrm>
            <a:off x="5391694" y="1681708"/>
            <a:ext cx="993798"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b="1"/>
            </a:lvl1pPr>
          </a:lstStyle>
          <a:p>
            <a:r>
              <a:rPr sz="1500"/>
              <a:t>Raw Counts</a:t>
            </a:r>
          </a:p>
        </p:txBody>
      </p:sp>
      <p:graphicFrame>
        <p:nvGraphicFramePr>
          <p:cNvPr id="336" name="Table"/>
          <p:cNvGraphicFramePr/>
          <p:nvPr/>
        </p:nvGraphicFramePr>
        <p:xfrm>
          <a:off x="5348285" y="1108081"/>
          <a:ext cx="1258078" cy="56073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337" name="Genes"/>
          <p:cNvSpPr txBox="1"/>
          <p:nvPr/>
        </p:nvSpPr>
        <p:spPr>
          <a:xfrm rot="16200000">
            <a:off x="5001286" y="1290373"/>
            <a:ext cx="34464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Genes</a:t>
            </a:r>
          </a:p>
        </p:txBody>
      </p:sp>
      <p:sp>
        <p:nvSpPr>
          <p:cNvPr id="338" name="Samples"/>
          <p:cNvSpPr txBox="1"/>
          <p:nvPr/>
        </p:nvSpPr>
        <p:spPr>
          <a:xfrm>
            <a:off x="5649155" y="928127"/>
            <a:ext cx="44242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Samples</a:t>
            </a:r>
          </a:p>
        </p:txBody>
      </p:sp>
      <p:sp>
        <p:nvSpPr>
          <p:cNvPr id="339" name="Visualization/Quality Control"/>
          <p:cNvSpPr txBox="1"/>
          <p:nvPr/>
        </p:nvSpPr>
        <p:spPr>
          <a:xfrm>
            <a:off x="2390075" y="2514372"/>
            <a:ext cx="145713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Visualization/Quality Control</a:t>
            </a:r>
          </a:p>
        </p:txBody>
      </p:sp>
      <p:sp>
        <p:nvSpPr>
          <p:cNvPr id="340" name="Differential Expression"/>
          <p:cNvSpPr txBox="1"/>
          <p:nvPr/>
        </p:nvSpPr>
        <p:spPr>
          <a:xfrm>
            <a:off x="7937584" y="2514372"/>
            <a:ext cx="11445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Differential Expression</a:t>
            </a:r>
          </a:p>
        </p:txBody>
      </p:sp>
      <p:sp>
        <p:nvSpPr>
          <p:cNvPr id="341"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42" name="Line"/>
          <p:cNvSpPr/>
          <p:nvPr/>
        </p:nvSpPr>
        <p:spPr>
          <a:xfrm flipH="1">
            <a:off x="4439300"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43" name="DESeq2::vst()…"/>
          <p:cNvSpPr txBox="1"/>
          <p:nvPr/>
        </p:nvSpPr>
        <p:spPr>
          <a:xfrm>
            <a:off x="2154903" y="2723610"/>
            <a:ext cx="2381999"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344" name="DESeq2::DESeq()…"/>
          <p:cNvSpPr txBox="1"/>
          <p:nvPr/>
        </p:nvSpPr>
        <p:spPr>
          <a:xfrm>
            <a:off x="8011802" y="3069858"/>
            <a:ext cx="138537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345"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6" name="Rectangle"/>
          <p:cNvSpPr/>
          <p:nvPr/>
        </p:nvSpPr>
        <p:spPr>
          <a:xfrm>
            <a:off x="7317738" y="2701635"/>
            <a:ext cx="2934229" cy="1512497"/>
          </a:xfrm>
          <a:prstGeom prst="rect">
            <a:avLst/>
          </a:prstGeom>
          <a:ln w="50800">
            <a:solidFill>
              <a:schemeClr val="accent5">
                <a:lumOff val="-29866"/>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7" name="Goals in RNA-seq Analysis"/>
          <p:cNvSpPr txBox="1"/>
          <p:nvPr/>
        </p:nvSpPr>
        <p:spPr>
          <a:xfrm>
            <a:off x="4137736" y="338554"/>
            <a:ext cx="335098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Goals in RNA-seq Analysis</a:t>
            </a:r>
          </a:p>
        </p:txBody>
      </p:sp>
      <p:sp>
        <p:nvSpPr>
          <p:cNvPr id="348" name="R code for Differential Expression"/>
          <p:cNvSpPr txBox="1"/>
          <p:nvPr/>
        </p:nvSpPr>
        <p:spPr>
          <a:xfrm>
            <a:off x="6935507" y="4459251"/>
            <a:ext cx="3507435"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000"/>
            </a:lvl1pPr>
          </a:lstStyle>
          <a:p>
            <a:r>
              <a:rPr sz="2000"/>
              <a:t>R code for Differential Expression</a:t>
            </a:r>
          </a:p>
        </p:txBody>
      </p:sp>
      <p:sp>
        <p:nvSpPr>
          <p:cNvPr id="349" name="Full annotated methods in salmon_DE.R"/>
          <p:cNvSpPr txBox="1"/>
          <p:nvPr/>
        </p:nvSpPr>
        <p:spPr>
          <a:xfrm>
            <a:off x="6096368" y="4794099"/>
            <a:ext cx="504580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a:solidFill>
                  <a:schemeClr val="accent1">
                    <a:hueOff val="114395"/>
                    <a:lumOff val="-24975"/>
                  </a:schemeClr>
                </a:solidFill>
              </a:defRPr>
            </a:lvl1pPr>
          </a:lstStyle>
          <a:p>
            <a:r>
              <a:rPr sz="2400"/>
              <a:t>Full annotated methods in salmon_DE.R</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Lecture 2"/>
          <p:cNvSpPr txBox="1"/>
          <p:nvPr/>
        </p:nvSpPr>
        <p:spPr>
          <a:xfrm>
            <a:off x="5269801" y="290227"/>
            <a:ext cx="1498552"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6000">
                <a:solidFill>
                  <a:schemeClr val="accent1">
                    <a:hueOff val="114395"/>
                    <a:lumOff val="-24975"/>
                  </a:schemeClr>
                </a:solidFill>
              </a:defRPr>
            </a:lvl1pPr>
          </a:lstStyle>
          <a:p>
            <a:r>
              <a:rPr sz="3000"/>
              <a:t>Lecture 2</a:t>
            </a:r>
          </a:p>
        </p:txBody>
      </p:sp>
      <p:sp>
        <p:nvSpPr>
          <p:cNvPr id="354" name="Recap…"/>
          <p:cNvSpPr txBox="1"/>
          <p:nvPr/>
        </p:nvSpPr>
        <p:spPr>
          <a:xfrm>
            <a:off x="2720553" y="1641977"/>
            <a:ext cx="7362785" cy="22672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4800" u="sng"/>
            </a:pPr>
            <a:r>
              <a:rPr sz="2400"/>
              <a:t>Recap</a:t>
            </a:r>
          </a:p>
          <a:p>
            <a:pPr marL="114300" indent="-114300">
              <a:buSzPct val="100000"/>
              <a:buChar char="•"/>
              <a:defRPr sz="4800"/>
            </a:pPr>
            <a:r>
              <a:rPr sz="2400"/>
              <a:t>More replicates more important than more reads/sample</a:t>
            </a:r>
          </a:p>
          <a:p>
            <a:pPr marL="114300" indent="-114300">
              <a:buSzPct val="100000"/>
              <a:buChar char="•"/>
              <a:defRPr sz="4800"/>
            </a:pPr>
            <a:r>
              <a:rPr sz="2400"/>
              <a:t>20-30 million/sample</a:t>
            </a:r>
          </a:p>
          <a:p>
            <a:pPr marL="114300" indent="-114300">
              <a:buSzPct val="100000"/>
              <a:buChar char="•"/>
              <a:defRPr sz="4800"/>
            </a:pPr>
            <a:r>
              <a:rPr sz="2400"/>
              <a:t>How to import Salmon data in R (tximport)</a:t>
            </a:r>
          </a:p>
          <a:p>
            <a:pPr marL="114300" indent="-114300">
              <a:buSzPct val="100000"/>
              <a:buChar char="•"/>
              <a:defRPr sz="4800"/>
            </a:pPr>
            <a:r>
              <a:rPr sz="2400"/>
              <a:t>Make a DESeqDataset (DESeqDataSetFromTximport)</a:t>
            </a:r>
          </a:p>
          <a:p>
            <a:pPr marL="114300" indent="-114300">
              <a:buSzPct val="100000"/>
              <a:buChar char="•"/>
              <a:defRPr sz="4800"/>
            </a:pPr>
            <a:r>
              <a:rPr sz="2400"/>
              <a:t>Calculate differentially expressed genes (DESeq)</a:t>
            </a:r>
          </a:p>
        </p:txBody>
      </p:sp>
      <p:sp>
        <p:nvSpPr>
          <p:cNvPr id="355" name="Full annotated methods in salmon_DE.R"/>
          <p:cNvSpPr txBox="1"/>
          <p:nvPr/>
        </p:nvSpPr>
        <p:spPr>
          <a:xfrm>
            <a:off x="2952960" y="4875754"/>
            <a:ext cx="504580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a:solidFill>
                  <a:schemeClr val="accent1">
                    <a:hueOff val="114395"/>
                    <a:lumOff val="-24975"/>
                  </a:schemeClr>
                </a:solidFill>
              </a:defRPr>
            </a:lvl1pPr>
          </a:lstStyle>
          <a:p>
            <a:r>
              <a:rPr sz="2400"/>
              <a:t>Full annotated methods in salmon_DE.R</a:t>
            </a:r>
          </a:p>
        </p:txBody>
      </p:sp>
      <p:sp>
        <p:nvSpPr>
          <p:cNvPr id="356" name="Rectangle"/>
          <p:cNvSpPr/>
          <p:nvPr/>
        </p:nvSpPr>
        <p:spPr>
          <a:xfrm>
            <a:off x="2835950" y="4768567"/>
            <a:ext cx="5843870" cy="635001"/>
          </a:xfrm>
          <a:prstGeom prst="rect">
            <a:avLst/>
          </a:prstGeom>
          <a:ln w="50800">
            <a:solidFill>
              <a:schemeClr val="accent5">
                <a:lumOff val="-29866"/>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 name="Image" descr="Image"/>
          <p:cNvPicPr>
            <a:picLocks noChangeAspect="1"/>
          </p:cNvPicPr>
          <p:nvPr/>
        </p:nvPicPr>
        <p:blipFill>
          <a:blip r:embed="rId2"/>
          <a:stretch>
            <a:fillRect/>
          </a:stretch>
        </p:blipFill>
        <p:spPr>
          <a:xfrm>
            <a:off x="2799970" y="2419695"/>
            <a:ext cx="3452746" cy="1496583"/>
          </a:xfrm>
          <a:prstGeom prst="rect">
            <a:avLst/>
          </a:prstGeom>
          <a:ln w="12700">
            <a:miter lim="400000"/>
          </a:ln>
        </p:spPr>
      </p:pic>
      <p:pic>
        <p:nvPicPr>
          <p:cNvPr id="359" name="Image" descr="Image"/>
          <p:cNvPicPr>
            <a:picLocks noChangeAspect="1"/>
          </p:cNvPicPr>
          <p:nvPr/>
        </p:nvPicPr>
        <p:blipFill>
          <a:blip r:embed="rId3"/>
          <a:stretch>
            <a:fillRect/>
          </a:stretch>
        </p:blipFill>
        <p:spPr>
          <a:xfrm>
            <a:off x="7353221" y="2359627"/>
            <a:ext cx="2068242" cy="2933323"/>
          </a:xfrm>
          <a:prstGeom prst="rect">
            <a:avLst/>
          </a:prstGeom>
          <a:ln w="12700">
            <a:miter lim="400000"/>
          </a:ln>
        </p:spPr>
      </p:pic>
      <p:sp>
        <p:nvSpPr>
          <p:cNvPr id="360" name="R practice - see intro_R_notes_4.R"/>
          <p:cNvSpPr txBox="1"/>
          <p:nvPr/>
        </p:nvSpPr>
        <p:spPr>
          <a:xfrm>
            <a:off x="3444069" y="475857"/>
            <a:ext cx="5404365"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6000"/>
            </a:lvl1pPr>
          </a:lstStyle>
          <a:p>
            <a:r>
              <a:rPr sz="3000"/>
              <a:t>R practice - see intro_R_notes_4.R</a:t>
            </a:r>
          </a:p>
        </p:txBody>
      </p:sp>
      <p:sp>
        <p:nvSpPr>
          <p:cNvPr id="361" name="pivot_longer(cols = -Gene, names_to = ‘Sample’, values_to = ‘value’)"/>
          <p:cNvSpPr txBox="1"/>
          <p:nvPr/>
        </p:nvSpPr>
        <p:spPr>
          <a:xfrm>
            <a:off x="2201083" y="1755487"/>
            <a:ext cx="326050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pivot_longer(cols = -Gene, names_to = ‘Sample’, values_to = ‘value’)</a:t>
            </a:r>
          </a:p>
        </p:txBody>
      </p:sp>
      <p:sp>
        <p:nvSpPr>
          <p:cNvPr id="362" name="pivot_wider(names_from = ‘Sample’, values_from = ‘value’)"/>
          <p:cNvSpPr txBox="1"/>
          <p:nvPr/>
        </p:nvSpPr>
        <p:spPr>
          <a:xfrm>
            <a:off x="2215433" y="4390690"/>
            <a:ext cx="2858155"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pivot_wider(names_from = ‘Sample’, values_from = ‘value’)</a:t>
            </a:r>
          </a:p>
        </p:txBody>
      </p:sp>
      <p:sp>
        <p:nvSpPr>
          <p:cNvPr id="363" name="pivot_longer(cols = c(Sample1, Sample2, Sample3), names_to = ‘Sample’, values_to = ‘value’)"/>
          <p:cNvSpPr txBox="1"/>
          <p:nvPr/>
        </p:nvSpPr>
        <p:spPr>
          <a:xfrm>
            <a:off x="2175164" y="1465821"/>
            <a:ext cx="441627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pivot_longer(cols = c(Sample1, Sample2, Sample3), names_to = ‘Sample’, values_to = ‘value’)</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Raw Counts"/>
          <p:cNvSpPr txBox="1"/>
          <p:nvPr/>
        </p:nvSpPr>
        <p:spPr>
          <a:xfrm>
            <a:off x="5391694" y="1681708"/>
            <a:ext cx="993798"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b="1"/>
            </a:lvl1pPr>
          </a:lstStyle>
          <a:p>
            <a:r>
              <a:rPr sz="1500"/>
              <a:t>Raw Counts</a:t>
            </a:r>
          </a:p>
        </p:txBody>
      </p:sp>
      <p:graphicFrame>
        <p:nvGraphicFramePr>
          <p:cNvPr id="366" name="Table"/>
          <p:cNvGraphicFramePr/>
          <p:nvPr/>
        </p:nvGraphicFramePr>
        <p:xfrm>
          <a:off x="5348285" y="1108081"/>
          <a:ext cx="1258078" cy="56073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367" name="Genes"/>
          <p:cNvSpPr txBox="1"/>
          <p:nvPr/>
        </p:nvSpPr>
        <p:spPr>
          <a:xfrm rot="16200000">
            <a:off x="5001286" y="1290373"/>
            <a:ext cx="34464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Genes</a:t>
            </a:r>
          </a:p>
        </p:txBody>
      </p:sp>
      <p:sp>
        <p:nvSpPr>
          <p:cNvPr id="368" name="Samples"/>
          <p:cNvSpPr txBox="1"/>
          <p:nvPr/>
        </p:nvSpPr>
        <p:spPr>
          <a:xfrm>
            <a:off x="5649155" y="928127"/>
            <a:ext cx="44242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Samples</a:t>
            </a:r>
          </a:p>
        </p:txBody>
      </p:sp>
      <p:sp>
        <p:nvSpPr>
          <p:cNvPr id="369" name="Visualization/Quality Control"/>
          <p:cNvSpPr txBox="1"/>
          <p:nvPr/>
        </p:nvSpPr>
        <p:spPr>
          <a:xfrm>
            <a:off x="2390075" y="2514372"/>
            <a:ext cx="145713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Visualization/Quality Control</a:t>
            </a:r>
          </a:p>
        </p:txBody>
      </p:sp>
      <p:sp>
        <p:nvSpPr>
          <p:cNvPr id="370" name="Differential Expression"/>
          <p:cNvSpPr txBox="1"/>
          <p:nvPr/>
        </p:nvSpPr>
        <p:spPr>
          <a:xfrm>
            <a:off x="7937584" y="2514372"/>
            <a:ext cx="11445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Differential Expression</a:t>
            </a:r>
          </a:p>
        </p:txBody>
      </p:sp>
      <p:sp>
        <p:nvSpPr>
          <p:cNvPr id="371"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2" name="Line"/>
          <p:cNvSpPr/>
          <p:nvPr/>
        </p:nvSpPr>
        <p:spPr>
          <a:xfrm flipH="1">
            <a:off x="4439300"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3" name="DESeq2::vst()…"/>
          <p:cNvSpPr txBox="1"/>
          <p:nvPr/>
        </p:nvSpPr>
        <p:spPr>
          <a:xfrm>
            <a:off x="2154903" y="2723610"/>
            <a:ext cx="2381999"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374" name="DESeq2::DESeq()…"/>
          <p:cNvSpPr txBox="1"/>
          <p:nvPr/>
        </p:nvSpPr>
        <p:spPr>
          <a:xfrm>
            <a:off x="7859683" y="2903697"/>
            <a:ext cx="138537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375" name="Line"/>
          <p:cNvSpPr/>
          <p:nvPr/>
        </p:nvSpPr>
        <p:spPr>
          <a:xfrm>
            <a:off x="4446862"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6" name="Line"/>
          <p:cNvSpPr/>
          <p:nvPr/>
        </p:nvSpPr>
        <p:spPr>
          <a:xfrm flipH="1">
            <a:off x="6858159"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7" name="Biological Inference"/>
          <p:cNvSpPr txBox="1"/>
          <p:nvPr/>
        </p:nvSpPr>
        <p:spPr>
          <a:xfrm>
            <a:off x="5251731" y="4862788"/>
            <a:ext cx="102271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Biological Inference </a:t>
            </a:r>
          </a:p>
        </p:txBody>
      </p:sp>
      <p:sp>
        <p:nvSpPr>
          <p:cNvPr id="378"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9"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0" name="Gene set enrichment…"/>
          <p:cNvSpPr txBox="1"/>
          <p:nvPr/>
        </p:nvSpPr>
        <p:spPr>
          <a:xfrm>
            <a:off x="4851749" y="5386043"/>
            <a:ext cx="2266583"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Gene set enrichment</a:t>
            </a:r>
          </a:p>
          <a:p>
            <a:pPr algn="l">
              <a:defRPr sz="3000"/>
            </a:pPr>
            <a:r>
              <a:rPr sz="1500"/>
              <a:t>ComplexHeatmap::Heatmap</a:t>
            </a:r>
          </a:p>
          <a:p>
            <a:pPr algn="l">
              <a:defRPr sz="3000"/>
            </a:pPr>
            <a:r>
              <a:rPr sz="1500"/>
              <a:t>DESeq2::plotMA</a:t>
            </a:r>
          </a:p>
        </p:txBody>
      </p:sp>
      <p:sp>
        <p:nvSpPr>
          <p:cNvPr id="381" name="Rectangle"/>
          <p:cNvSpPr/>
          <p:nvPr/>
        </p:nvSpPr>
        <p:spPr>
          <a:xfrm>
            <a:off x="4556447" y="5098747"/>
            <a:ext cx="2934229" cy="151249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2" name="Goals in RNA-seq Analysis"/>
          <p:cNvSpPr txBox="1"/>
          <p:nvPr/>
        </p:nvSpPr>
        <p:spPr>
          <a:xfrm>
            <a:off x="4137736" y="338554"/>
            <a:ext cx="335098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Goals in RNA-seq Analysis</a:t>
            </a:r>
          </a:p>
        </p:txBody>
      </p:sp>
      <p:sp>
        <p:nvSpPr>
          <p:cNvPr id="383" name="edgeR::glmFit()…"/>
          <p:cNvSpPr txBox="1"/>
          <p:nvPr/>
        </p:nvSpPr>
        <p:spPr>
          <a:xfrm>
            <a:off x="7884448" y="3422659"/>
            <a:ext cx="1353704"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Raw Counts"/>
          <p:cNvSpPr txBox="1"/>
          <p:nvPr/>
        </p:nvSpPr>
        <p:spPr>
          <a:xfrm>
            <a:off x="5391694" y="1681708"/>
            <a:ext cx="993798"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b="1"/>
            </a:lvl1pPr>
          </a:lstStyle>
          <a:p>
            <a:r>
              <a:rPr sz="1500"/>
              <a:t>Raw Counts</a:t>
            </a:r>
          </a:p>
        </p:txBody>
      </p:sp>
      <p:graphicFrame>
        <p:nvGraphicFramePr>
          <p:cNvPr id="386" name="Table"/>
          <p:cNvGraphicFramePr/>
          <p:nvPr/>
        </p:nvGraphicFramePr>
        <p:xfrm>
          <a:off x="5348285" y="1108081"/>
          <a:ext cx="1258078" cy="56073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387" name="Genes"/>
          <p:cNvSpPr txBox="1"/>
          <p:nvPr/>
        </p:nvSpPr>
        <p:spPr>
          <a:xfrm rot="16200000">
            <a:off x="5001286" y="1290373"/>
            <a:ext cx="34464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Genes</a:t>
            </a:r>
          </a:p>
        </p:txBody>
      </p:sp>
      <p:sp>
        <p:nvSpPr>
          <p:cNvPr id="388" name="Samples"/>
          <p:cNvSpPr txBox="1"/>
          <p:nvPr/>
        </p:nvSpPr>
        <p:spPr>
          <a:xfrm>
            <a:off x="5649155" y="928127"/>
            <a:ext cx="44242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Samples</a:t>
            </a:r>
          </a:p>
        </p:txBody>
      </p:sp>
      <p:sp>
        <p:nvSpPr>
          <p:cNvPr id="389" name="Differential Expression"/>
          <p:cNvSpPr txBox="1"/>
          <p:nvPr/>
        </p:nvSpPr>
        <p:spPr>
          <a:xfrm>
            <a:off x="7937584" y="2514372"/>
            <a:ext cx="11445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Differential Expression</a:t>
            </a:r>
          </a:p>
        </p:txBody>
      </p:sp>
      <p:sp>
        <p:nvSpPr>
          <p:cNvPr id="390"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91" name="DESeq2::DESeq()…"/>
          <p:cNvSpPr txBox="1"/>
          <p:nvPr/>
        </p:nvSpPr>
        <p:spPr>
          <a:xfrm>
            <a:off x="7859683" y="2903697"/>
            <a:ext cx="138537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392"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93" name="Goals in RNA-seq Analysis"/>
          <p:cNvSpPr txBox="1"/>
          <p:nvPr/>
        </p:nvSpPr>
        <p:spPr>
          <a:xfrm>
            <a:off x="4137736" y="338554"/>
            <a:ext cx="335098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Goals in RNA-seq Analysis</a:t>
            </a:r>
          </a:p>
        </p:txBody>
      </p:sp>
      <p:sp>
        <p:nvSpPr>
          <p:cNvPr id="394" name="edgeR::glmFit()…"/>
          <p:cNvSpPr txBox="1"/>
          <p:nvPr/>
        </p:nvSpPr>
        <p:spPr>
          <a:xfrm>
            <a:off x="7884448" y="3422659"/>
            <a:ext cx="1353704"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
        <p:nvSpPr>
          <p:cNvPr id="395" name="estimateSizeFactors"/>
          <p:cNvSpPr txBox="1"/>
          <p:nvPr/>
        </p:nvSpPr>
        <p:spPr>
          <a:xfrm>
            <a:off x="4453671" y="2701056"/>
            <a:ext cx="98584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estimateSizeFactors</a:t>
            </a:r>
          </a:p>
        </p:txBody>
      </p:sp>
      <p:sp>
        <p:nvSpPr>
          <p:cNvPr id="396" name="estimateDispersions"/>
          <p:cNvSpPr txBox="1"/>
          <p:nvPr/>
        </p:nvSpPr>
        <p:spPr>
          <a:xfrm>
            <a:off x="4454890" y="2911991"/>
            <a:ext cx="100348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estimateDispersions</a:t>
            </a:r>
          </a:p>
        </p:txBody>
      </p:sp>
      <p:sp>
        <p:nvSpPr>
          <p:cNvPr id="397" name="GLM fit for each gene"/>
          <p:cNvSpPr txBox="1"/>
          <p:nvPr/>
        </p:nvSpPr>
        <p:spPr>
          <a:xfrm>
            <a:off x="4405513" y="3118033"/>
            <a:ext cx="106279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GLM fit for each gene</a:t>
            </a:r>
          </a:p>
        </p:txBody>
      </p:sp>
      <p:sp>
        <p:nvSpPr>
          <p:cNvPr id="398" name="Rectangle"/>
          <p:cNvSpPr/>
          <p:nvPr/>
        </p:nvSpPr>
        <p:spPr>
          <a:xfrm>
            <a:off x="4215667" y="2623527"/>
            <a:ext cx="1920443" cy="81691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99" name="Line"/>
          <p:cNvSpPr/>
          <p:nvPr/>
        </p:nvSpPr>
        <p:spPr>
          <a:xfrm flipH="1" flipV="1">
            <a:off x="6224092" y="2866809"/>
            <a:ext cx="1559972" cy="83668"/>
          </a:xfrm>
          <a:prstGeom prst="line">
            <a:avLst/>
          </a:prstGeom>
          <a:ln w="50800">
            <a:solidFill>
              <a:srgbClr val="000000"/>
            </a:solidFill>
            <a:miter lim="400000"/>
            <a:tailEnd type="triangle"/>
          </a:ln>
        </p:spPr>
        <p:txBody>
          <a:bodyPr lIns="25400" tIns="25400" rIns="25400" bIns="25400" anchor="ctr"/>
          <a:lstStyle/>
          <a:p>
            <a:endParaRPr sz="9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Raw Counts"/>
          <p:cNvSpPr txBox="1"/>
          <p:nvPr/>
        </p:nvSpPr>
        <p:spPr>
          <a:xfrm>
            <a:off x="5391694" y="1681708"/>
            <a:ext cx="993798"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b="1"/>
            </a:lvl1pPr>
          </a:lstStyle>
          <a:p>
            <a:r>
              <a:rPr sz="1500"/>
              <a:t>Raw Counts</a:t>
            </a:r>
          </a:p>
        </p:txBody>
      </p:sp>
      <p:graphicFrame>
        <p:nvGraphicFramePr>
          <p:cNvPr id="402" name="Table"/>
          <p:cNvGraphicFramePr/>
          <p:nvPr/>
        </p:nvGraphicFramePr>
        <p:xfrm>
          <a:off x="5348285" y="1108081"/>
          <a:ext cx="1258078" cy="56073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403" name="Genes"/>
          <p:cNvSpPr txBox="1"/>
          <p:nvPr/>
        </p:nvSpPr>
        <p:spPr>
          <a:xfrm rot="16200000">
            <a:off x="5001286" y="1290373"/>
            <a:ext cx="34464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Genes</a:t>
            </a:r>
          </a:p>
        </p:txBody>
      </p:sp>
      <p:sp>
        <p:nvSpPr>
          <p:cNvPr id="404" name="Samples"/>
          <p:cNvSpPr txBox="1"/>
          <p:nvPr/>
        </p:nvSpPr>
        <p:spPr>
          <a:xfrm>
            <a:off x="5649155" y="928127"/>
            <a:ext cx="44242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Samples</a:t>
            </a:r>
          </a:p>
        </p:txBody>
      </p:sp>
      <p:sp>
        <p:nvSpPr>
          <p:cNvPr id="405" name="Differential Expression"/>
          <p:cNvSpPr txBox="1"/>
          <p:nvPr/>
        </p:nvSpPr>
        <p:spPr>
          <a:xfrm>
            <a:off x="7937584" y="2514372"/>
            <a:ext cx="11445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Differential Expression</a:t>
            </a:r>
          </a:p>
        </p:txBody>
      </p:sp>
      <p:sp>
        <p:nvSpPr>
          <p:cNvPr id="406"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407" name="DESeq2::DESeq()…"/>
          <p:cNvSpPr txBox="1"/>
          <p:nvPr/>
        </p:nvSpPr>
        <p:spPr>
          <a:xfrm>
            <a:off x="7859683" y="2903697"/>
            <a:ext cx="138537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408"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09" name="Goals in RNA-seq Analysis"/>
          <p:cNvSpPr txBox="1"/>
          <p:nvPr/>
        </p:nvSpPr>
        <p:spPr>
          <a:xfrm>
            <a:off x="4137736" y="338554"/>
            <a:ext cx="335098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Goals in RNA-seq Analysis</a:t>
            </a:r>
          </a:p>
        </p:txBody>
      </p:sp>
      <p:sp>
        <p:nvSpPr>
          <p:cNvPr id="410" name="edgeR::glmFit()…"/>
          <p:cNvSpPr txBox="1"/>
          <p:nvPr/>
        </p:nvSpPr>
        <p:spPr>
          <a:xfrm>
            <a:off x="7884448" y="3422659"/>
            <a:ext cx="1353704"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
        <p:nvSpPr>
          <p:cNvPr id="411" name="Rectangle"/>
          <p:cNvSpPr/>
          <p:nvPr/>
        </p:nvSpPr>
        <p:spPr>
          <a:xfrm>
            <a:off x="4213388" y="3553313"/>
            <a:ext cx="1920443" cy="81691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12" name="Line"/>
          <p:cNvSpPr/>
          <p:nvPr/>
        </p:nvSpPr>
        <p:spPr>
          <a:xfrm flipH="1">
            <a:off x="6207936" y="3168086"/>
            <a:ext cx="1609099" cy="831126"/>
          </a:xfrm>
          <a:prstGeom prst="line">
            <a:avLst/>
          </a:prstGeom>
          <a:ln w="50800">
            <a:solidFill>
              <a:srgbClr val="000000"/>
            </a:solidFill>
            <a:miter lim="400000"/>
            <a:tailEnd type="triangle"/>
          </a:ln>
        </p:spPr>
        <p:txBody>
          <a:bodyPr lIns="25400" tIns="25400" rIns="25400" bIns="25400" anchor="ctr"/>
          <a:lstStyle/>
          <a:p>
            <a:endParaRPr sz="900"/>
          </a:p>
        </p:txBody>
      </p:sp>
      <p:sp>
        <p:nvSpPr>
          <p:cNvPr id="413" name="Wald Test (Default)"/>
          <p:cNvSpPr txBox="1"/>
          <p:nvPr/>
        </p:nvSpPr>
        <p:spPr>
          <a:xfrm>
            <a:off x="4512802" y="3699657"/>
            <a:ext cx="96019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Wald Test (Default)</a:t>
            </a:r>
          </a:p>
        </p:txBody>
      </p:sp>
      <p:sp>
        <p:nvSpPr>
          <p:cNvPr id="414" name="Likelihood Ratio Test"/>
          <p:cNvSpPr txBox="1"/>
          <p:nvPr/>
        </p:nvSpPr>
        <p:spPr>
          <a:xfrm>
            <a:off x="4437974" y="3951518"/>
            <a:ext cx="1027525"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Likelihood Ratio Test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Rounded Rectangle"/>
          <p:cNvSpPr/>
          <p:nvPr/>
        </p:nvSpPr>
        <p:spPr>
          <a:xfrm>
            <a:off x="3097209" y="1480058"/>
            <a:ext cx="2506398" cy="4323170"/>
          </a:xfrm>
          <a:prstGeom prst="roundRect">
            <a:avLst>
              <a:gd name="adj" fmla="val 15000"/>
            </a:avLst>
          </a:prstGeom>
          <a:solidFill>
            <a:schemeClr val="accent1">
              <a:lumOff val="16847"/>
            </a:schemeClr>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19" name="You could run these steps independently"/>
          <p:cNvSpPr txBox="1"/>
          <p:nvPr/>
        </p:nvSpPr>
        <p:spPr>
          <a:xfrm>
            <a:off x="2965807" y="72047"/>
            <a:ext cx="522957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You could run these steps independently</a:t>
            </a:r>
          </a:p>
        </p:txBody>
      </p:sp>
      <p:grpSp>
        <p:nvGrpSpPr>
          <p:cNvPr id="422" name="Group"/>
          <p:cNvGrpSpPr/>
          <p:nvPr/>
        </p:nvGrpSpPr>
        <p:grpSpPr>
          <a:xfrm>
            <a:off x="3307724" y="1936217"/>
            <a:ext cx="2085370" cy="635001"/>
            <a:chOff x="0" y="0"/>
            <a:chExt cx="4170737" cy="1270000"/>
          </a:xfrm>
        </p:grpSpPr>
        <p:sp>
          <p:nvSpPr>
            <p:cNvPr id="420" name="Rectangle"/>
            <p:cNvSpPr/>
            <p:nvPr/>
          </p:nvSpPr>
          <p:spPr>
            <a:xfrm>
              <a:off x="0" y="0"/>
              <a:ext cx="4170737" cy="1270000"/>
            </a:xfrm>
            <a:prstGeom prst="rect">
              <a:avLst/>
            </a:prstGeom>
            <a:solidFill>
              <a:srgbClr val="FFFFFF"/>
            </a:solid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1" name="Estimate size factors"/>
            <p:cNvSpPr txBox="1"/>
            <p:nvPr/>
          </p:nvSpPr>
          <p:spPr>
            <a:xfrm>
              <a:off x="614404" y="445203"/>
              <a:ext cx="2019783" cy="3795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r>
                <a:rPr sz="900"/>
                <a:t>Estimate size factors</a:t>
              </a:r>
            </a:p>
          </p:txBody>
        </p:sp>
      </p:grpSp>
      <p:grpSp>
        <p:nvGrpSpPr>
          <p:cNvPr id="425" name="Group"/>
          <p:cNvGrpSpPr/>
          <p:nvPr/>
        </p:nvGrpSpPr>
        <p:grpSpPr>
          <a:xfrm>
            <a:off x="3307724" y="3269293"/>
            <a:ext cx="2085370" cy="635001"/>
            <a:chOff x="0" y="0"/>
            <a:chExt cx="4170737" cy="1270000"/>
          </a:xfrm>
        </p:grpSpPr>
        <p:sp>
          <p:nvSpPr>
            <p:cNvPr id="423" name="Rectangle"/>
            <p:cNvSpPr/>
            <p:nvPr/>
          </p:nvSpPr>
          <p:spPr>
            <a:xfrm>
              <a:off x="0" y="0"/>
              <a:ext cx="4170737" cy="1270000"/>
            </a:xfrm>
            <a:prstGeom prst="rect">
              <a:avLst/>
            </a:prstGeom>
            <a:solidFill>
              <a:srgbClr val="FFFFFF"/>
            </a:solid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4" name="Estimate dispersion"/>
            <p:cNvSpPr txBox="1"/>
            <p:nvPr/>
          </p:nvSpPr>
          <p:spPr>
            <a:xfrm>
              <a:off x="687404" y="445203"/>
              <a:ext cx="1946045" cy="3795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r>
                <a:rPr sz="900"/>
                <a:t>Estimate dispersion</a:t>
              </a:r>
            </a:p>
          </p:txBody>
        </p:sp>
      </p:grpSp>
      <p:grpSp>
        <p:nvGrpSpPr>
          <p:cNvPr id="428" name="Group"/>
          <p:cNvGrpSpPr/>
          <p:nvPr/>
        </p:nvGrpSpPr>
        <p:grpSpPr>
          <a:xfrm>
            <a:off x="3307724" y="4538869"/>
            <a:ext cx="2085370" cy="635001"/>
            <a:chOff x="0" y="0"/>
            <a:chExt cx="4170737" cy="1270000"/>
          </a:xfrm>
        </p:grpSpPr>
        <p:sp>
          <p:nvSpPr>
            <p:cNvPr id="426" name="Rectangle"/>
            <p:cNvSpPr/>
            <p:nvPr/>
          </p:nvSpPr>
          <p:spPr>
            <a:xfrm>
              <a:off x="0" y="0"/>
              <a:ext cx="4170737" cy="1270000"/>
            </a:xfrm>
            <a:prstGeom prst="rect">
              <a:avLst/>
            </a:prstGeom>
            <a:solidFill>
              <a:srgbClr val="FFFFFF"/>
            </a:solid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7" name="Fit negative binomial GLM"/>
            <p:cNvSpPr txBox="1"/>
            <p:nvPr/>
          </p:nvSpPr>
          <p:spPr>
            <a:xfrm>
              <a:off x="246968" y="445203"/>
              <a:ext cx="2564802" cy="3795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r>
                <a:rPr sz="900"/>
                <a:t>Fit negative binomial GLM</a:t>
              </a:r>
            </a:p>
          </p:txBody>
        </p:sp>
      </p:grpSp>
      <p:sp>
        <p:nvSpPr>
          <p:cNvPr id="429" name="DESeq"/>
          <p:cNvSpPr txBox="1"/>
          <p:nvPr/>
        </p:nvSpPr>
        <p:spPr>
          <a:xfrm>
            <a:off x="3870883" y="1170788"/>
            <a:ext cx="654988"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DESeq</a:t>
            </a:r>
          </a:p>
        </p:txBody>
      </p:sp>
      <p:sp>
        <p:nvSpPr>
          <p:cNvPr id="430" name="Rounded Rectangle"/>
          <p:cNvSpPr/>
          <p:nvPr/>
        </p:nvSpPr>
        <p:spPr>
          <a:xfrm>
            <a:off x="6845251" y="1480058"/>
            <a:ext cx="2506398" cy="4323170"/>
          </a:xfrm>
          <a:prstGeom prst="roundRect">
            <a:avLst>
              <a:gd name="adj" fmla="val 15000"/>
            </a:avLst>
          </a:prstGeom>
          <a:solidFill>
            <a:schemeClr val="accent6">
              <a:satOff val="-16844"/>
              <a:lumOff val="-30747"/>
            </a:schemeClr>
          </a:solidFill>
          <a:ln w="50800">
            <a:solidFill>
              <a:srgbClr val="000000"/>
            </a:solidFill>
            <a:miter lim="400000"/>
          </a:ln>
        </p:spPr>
        <p:txBody>
          <a:bodyPr lIns="25400" tIns="25400" rIns="25400" bIns="25400" anchor="ctr"/>
          <a:lstStyle/>
          <a:p>
            <a:pPr defTabSz="412750">
              <a:defRPr sz="3200">
                <a:solidFill>
                  <a:srgbClr val="000000"/>
                </a:solidFill>
                <a:latin typeface="Helvetica Neue Medium"/>
                <a:ea typeface="Helvetica Neue Medium"/>
                <a:cs typeface="Helvetica Neue Medium"/>
                <a:sym typeface="Helvetica Neue Medium"/>
              </a:defRPr>
            </a:pPr>
            <a:endParaRPr sz="1600"/>
          </a:p>
        </p:txBody>
      </p:sp>
      <p:sp>
        <p:nvSpPr>
          <p:cNvPr id="431" name="Rectangle"/>
          <p:cNvSpPr/>
          <p:nvPr/>
        </p:nvSpPr>
        <p:spPr>
          <a:xfrm>
            <a:off x="7055765" y="1936217"/>
            <a:ext cx="2085369" cy="635001"/>
          </a:xfrm>
          <a:prstGeom prst="rect">
            <a:avLst/>
          </a:prstGeom>
          <a:solidFill>
            <a:srgbClr val="FFFFFF"/>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2" name="estimateSizeFactors()"/>
          <p:cNvSpPr txBox="1"/>
          <p:nvPr/>
        </p:nvSpPr>
        <p:spPr>
          <a:xfrm>
            <a:off x="7347499" y="2158819"/>
            <a:ext cx="105317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i="1"/>
            </a:lvl1pPr>
          </a:lstStyle>
          <a:p>
            <a:r>
              <a:rPr sz="900"/>
              <a:t>estimateSizeFactors()</a:t>
            </a:r>
          </a:p>
        </p:txBody>
      </p:sp>
      <p:sp>
        <p:nvSpPr>
          <p:cNvPr id="433" name="Rectangle"/>
          <p:cNvSpPr/>
          <p:nvPr/>
        </p:nvSpPr>
        <p:spPr>
          <a:xfrm>
            <a:off x="7055765" y="3269293"/>
            <a:ext cx="2085369" cy="635001"/>
          </a:xfrm>
          <a:prstGeom prst="rect">
            <a:avLst/>
          </a:prstGeom>
          <a:solidFill>
            <a:srgbClr val="FFFFFF"/>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4" name="estimateDispersion()"/>
          <p:cNvSpPr txBox="1"/>
          <p:nvPr/>
        </p:nvSpPr>
        <p:spPr>
          <a:xfrm>
            <a:off x="7384151" y="3491896"/>
            <a:ext cx="102912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i="1"/>
            </a:lvl1pPr>
          </a:lstStyle>
          <a:p>
            <a:pPr>
              <a:defRPr i="0"/>
            </a:pPr>
            <a:r>
              <a:rPr sz="900"/>
              <a:t>estimateDispersion()</a:t>
            </a:r>
          </a:p>
        </p:txBody>
      </p:sp>
      <p:sp>
        <p:nvSpPr>
          <p:cNvPr id="435" name="Rectangle"/>
          <p:cNvSpPr/>
          <p:nvPr/>
        </p:nvSpPr>
        <p:spPr>
          <a:xfrm>
            <a:off x="7055765" y="4538869"/>
            <a:ext cx="2085369" cy="635001"/>
          </a:xfrm>
          <a:prstGeom prst="rect">
            <a:avLst/>
          </a:prstGeom>
          <a:solidFill>
            <a:srgbClr val="FFFFFF"/>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6" name="nbinomWaldTest()…"/>
          <p:cNvSpPr txBox="1"/>
          <p:nvPr/>
        </p:nvSpPr>
        <p:spPr>
          <a:xfrm>
            <a:off x="7468657" y="4692223"/>
            <a:ext cx="92012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i="1"/>
            </a:pPr>
            <a:r>
              <a:rPr sz="900"/>
              <a:t>nbinomWaldTest()</a:t>
            </a:r>
          </a:p>
          <a:p>
            <a:pPr>
              <a:defRPr i="1"/>
            </a:pPr>
            <a:r>
              <a:rPr sz="900"/>
              <a:t>nbinomLRT()</a:t>
            </a:r>
          </a:p>
        </p:txBody>
      </p:sp>
      <p:sp>
        <p:nvSpPr>
          <p:cNvPr id="437" name="Line"/>
          <p:cNvSpPr/>
          <p:nvPr/>
        </p:nvSpPr>
        <p:spPr>
          <a:xfrm>
            <a:off x="5797567" y="2339376"/>
            <a:ext cx="853725" cy="1"/>
          </a:xfrm>
          <a:prstGeom prst="line">
            <a:avLst/>
          </a:prstGeom>
          <a:ln w="50800">
            <a:solidFill>
              <a:srgbClr val="000000"/>
            </a:solidFill>
            <a:miter lim="400000"/>
            <a:tailEnd type="triangle"/>
          </a:ln>
        </p:spPr>
        <p:txBody>
          <a:bodyPr lIns="25400" tIns="25400" rIns="25400" bIns="25400" anchor="ctr"/>
          <a:lstStyle/>
          <a:p>
            <a:endParaRPr sz="900"/>
          </a:p>
        </p:txBody>
      </p:sp>
      <p:sp>
        <p:nvSpPr>
          <p:cNvPr id="438" name="Line"/>
          <p:cNvSpPr/>
          <p:nvPr/>
        </p:nvSpPr>
        <p:spPr>
          <a:xfrm>
            <a:off x="5797567" y="3641643"/>
            <a:ext cx="853725" cy="1"/>
          </a:xfrm>
          <a:prstGeom prst="line">
            <a:avLst/>
          </a:prstGeom>
          <a:ln w="50800">
            <a:solidFill>
              <a:srgbClr val="000000"/>
            </a:solidFill>
            <a:miter lim="400000"/>
            <a:tailEnd type="triangle"/>
          </a:ln>
        </p:spPr>
        <p:txBody>
          <a:bodyPr lIns="25400" tIns="25400" rIns="25400" bIns="25400" anchor="ctr"/>
          <a:lstStyle/>
          <a:p>
            <a:endParaRPr sz="900"/>
          </a:p>
        </p:txBody>
      </p:sp>
      <p:sp>
        <p:nvSpPr>
          <p:cNvPr id="439" name="Line"/>
          <p:cNvSpPr/>
          <p:nvPr/>
        </p:nvSpPr>
        <p:spPr>
          <a:xfrm>
            <a:off x="5797567" y="4943909"/>
            <a:ext cx="853725" cy="1"/>
          </a:xfrm>
          <a:prstGeom prst="line">
            <a:avLst/>
          </a:prstGeom>
          <a:ln w="50800">
            <a:solidFill>
              <a:srgbClr val="000000"/>
            </a:solidFill>
            <a:miter lim="400000"/>
            <a:tailEnd type="triangle"/>
          </a:ln>
        </p:spPr>
        <p:txBody>
          <a:bodyPr lIns="25400" tIns="25400" rIns="25400" bIns="25400" anchor="ctr"/>
          <a:lstStyle/>
          <a:p>
            <a:endParaRPr sz="90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DESeq Results"/>
          <p:cNvSpPr txBox="1"/>
          <p:nvPr/>
        </p:nvSpPr>
        <p:spPr>
          <a:xfrm>
            <a:off x="4626665" y="127920"/>
            <a:ext cx="184717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DESeq Results</a:t>
            </a:r>
          </a:p>
        </p:txBody>
      </p:sp>
      <p:sp>
        <p:nvSpPr>
          <p:cNvPr id="442" name="des &lt;- DESeq(dds)"/>
          <p:cNvSpPr txBox="1"/>
          <p:nvPr/>
        </p:nvSpPr>
        <p:spPr>
          <a:xfrm>
            <a:off x="956268" y="1626717"/>
            <a:ext cx="1740220"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a:lvl1pPr>
          </a:lstStyle>
          <a:p>
            <a:r>
              <a:rPr sz="1800"/>
              <a:t>des &lt;- DESeq(dds)</a:t>
            </a:r>
          </a:p>
        </p:txBody>
      </p:sp>
      <p:grpSp>
        <p:nvGrpSpPr>
          <p:cNvPr id="445" name="Group"/>
          <p:cNvGrpSpPr/>
          <p:nvPr/>
        </p:nvGrpSpPr>
        <p:grpSpPr>
          <a:xfrm>
            <a:off x="4148808" y="1473364"/>
            <a:ext cx="3169019" cy="635001"/>
            <a:chOff x="0" y="0"/>
            <a:chExt cx="6338036" cy="1270000"/>
          </a:xfrm>
        </p:grpSpPr>
        <p:sp>
          <p:nvSpPr>
            <p:cNvPr id="443" name="Estimate Size Factors"/>
            <p:cNvSpPr txBox="1"/>
            <p:nvPr/>
          </p:nvSpPr>
          <p:spPr>
            <a:xfrm>
              <a:off x="756424" y="306706"/>
              <a:ext cx="399955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600"/>
              </a:lvl1pPr>
            </a:lstStyle>
            <a:p>
              <a:r>
                <a:rPr sz="1800"/>
                <a:t>Estimate Size Factors</a:t>
              </a:r>
            </a:p>
          </p:txBody>
        </p:sp>
        <p:sp>
          <p:nvSpPr>
            <p:cNvPr id="444"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48" name="Group"/>
          <p:cNvGrpSpPr/>
          <p:nvPr/>
        </p:nvGrpSpPr>
        <p:grpSpPr>
          <a:xfrm>
            <a:off x="4148808" y="2329000"/>
            <a:ext cx="3169019" cy="635001"/>
            <a:chOff x="0" y="0"/>
            <a:chExt cx="6338036" cy="1270000"/>
          </a:xfrm>
        </p:grpSpPr>
        <p:sp>
          <p:nvSpPr>
            <p:cNvPr id="446" name="Estimate gene-wise dispersions"/>
            <p:cNvSpPr txBox="1"/>
            <p:nvPr/>
          </p:nvSpPr>
          <p:spPr>
            <a:xfrm>
              <a:off x="123576" y="306708"/>
              <a:ext cx="6044188"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Estimate gene-wise dispersions</a:t>
              </a:r>
            </a:p>
          </p:txBody>
        </p:sp>
        <p:sp>
          <p:nvSpPr>
            <p:cNvPr id="447"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51" name="Group"/>
          <p:cNvGrpSpPr/>
          <p:nvPr/>
        </p:nvGrpSpPr>
        <p:grpSpPr>
          <a:xfrm>
            <a:off x="4148808" y="3197331"/>
            <a:ext cx="3169019" cy="635001"/>
            <a:chOff x="0" y="0"/>
            <a:chExt cx="6338036" cy="1270000"/>
          </a:xfrm>
        </p:grpSpPr>
        <p:sp>
          <p:nvSpPr>
            <p:cNvPr id="449" name="Fit curve to dispersion estimates"/>
            <p:cNvSpPr txBox="1"/>
            <p:nvPr/>
          </p:nvSpPr>
          <p:spPr>
            <a:xfrm>
              <a:off x="167508" y="29708"/>
              <a:ext cx="6003018" cy="12105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Fit curve to dispersion estimates</a:t>
              </a:r>
            </a:p>
          </p:txBody>
        </p:sp>
        <p:sp>
          <p:nvSpPr>
            <p:cNvPr id="450"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54" name="Group"/>
          <p:cNvGrpSpPr/>
          <p:nvPr/>
        </p:nvGrpSpPr>
        <p:grpSpPr>
          <a:xfrm>
            <a:off x="4136108" y="3990872"/>
            <a:ext cx="3194419" cy="635001"/>
            <a:chOff x="0" y="0"/>
            <a:chExt cx="6388836" cy="1270000"/>
          </a:xfrm>
        </p:grpSpPr>
        <p:sp>
          <p:nvSpPr>
            <p:cNvPr id="452" name="Shrink gene-wise dispersion estimates"/>
            <p:cNvSpPr txBox="1"/>
            <p:nvPr/>
          </p:nvSpPr>
          <p:spPr>
            <a:xfrm>
              <a:off x="0" y="29708"/>
              <a:ext cx="6388836" cy="12105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Shrink gene-wise dispersion estimates</a:t>
              </a:r>
            </a:p>
          </p:txBody>
        </p:sp>
        <p:sp>
          <p:nvSpPr>
            <p:cNvPr id="453" name="Rectangle"/>
            <p:cNvSpPr/>
            <p:nvPr/>
          </p:nvSpPr>
          <p:spPr>
            <a:xfrm>
              <a:off x="2540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57" name="Group"/>
          <p:cNvGrpSpPr/>
          <p:nvPr/>
        </p:nvGrpSpPr>
        <p:grpSpPr>
          <a:xfrm>
            <a:off x="4148808" y="4749636"/>
            <a:ext cx="3169019" cy="635001"/>
            <a:chOff x="0" y="0"/>
            <a:chExt cx="6338036" cy="1270000"/>
          </a:xfrm>
        </p:grpSpPr>
        <p:sp>
          <p:nvSpPr>
            <p:cNvPr id="455" name="GLM for each gene"/>
            <p:cNvSpPr txBox="1"/>
            <p:nvPr/>
          </p:nvSpPr>
          <p:spPr>
            <a:xfrm>
              <a:off x="1147278" y="306706"/>
              <a:ext cx="364766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600"/>
              </a:lvl1pPr>
            </a:lstStyle>
            <a:p>
              <a:r>
                <a:rPr sz="1800"/>
                <a:t>GLM for each gene</a:t>
              </a:r>
            </a:p>
          </p:txBody>
        </p:sp>
        <p:sp>
          <p:nvSpPr>
            <p:cNvPr id="456"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458" name="What are size factors?"/>
          <p:cNvSpPr txBox="1"/>
          <p:nvPr/>
        </p:nvSpPr>
        <p:spPr>
          <a:xfrm>
            <a:off x="8487922" y="1497315"/>
            <a:ext cx="215270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What are size factors?</a:t>
            </a:r>
          </a:p>
        </p:txBody>
      </p:sp>
      <p:sp>
        <p:nvSpPr>
          <p:cNvPr id="459" name="Generate a reference sample from the geometric mean of all samples"/>
          <p:cNvSpPr txBox="1"/>
          <p:nvPr/>
        </p:nvSpPr>
        <p:spPr>
          <a:xfrm>
            <a:off x="8516517" y="2094563"/>
            <a:ext cx="2568888"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r>
              <a:rPr sz="900"/>
              <a:t>Generate a reference sample from the geometric mean of all samples</a:t>
            </a:r>
          </a:p>
        </p:txBody>
      </p:sp>
      <p:sp>
        <p:nvSpPr>
          <p:cNvPr id="460" name="Get ratio of each sample to that ‘reference’"/>
          <p:cNvSpPr txBox="1"/>
          <p:nvPr/>
        </p:nvSpPr>
        <p:spPr>
          <a:xfrm>
            <a:off x="8516517" y="2936414"/>
            <a:ext cx="256888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r>
              <a:rPr sz="900"/>
              <a:t>Get ratio of each sample to that ‘reference’</a:t>
            </a:r>
          </a:p>
        </p:txBody>
      </p:sp>
      <p:sp>
        <p:nvSpPr>
          <p:cNvPr id="461" name="Arrow"/>
          <p:cNvSpPr/>
          <p:nvPr/>
        </p:nvSpPr>
        <p:spPr>
          <a:xfrm>
            <a:off x="3227285" y="1550922"/>
            <a:ext cx="644357" cy="635001"/>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DESeq Results"/>
          <p:cNvSpPr txBox="1"/>
          <p:nvPr/>
        </p:nvSpPr>
        <p:spPr>
          <a:xfrm>
            <a:off x="4626665" y="127920"/>
            <a:ext cx="184717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DESeq Results</a:t>
            </a:r>
          </a:p>
        </p:txBody>
      </p:sp>
      <p:grpSp>
        <p:nvGrpSpPr>
          <p:cNvPr id="466" name="Group"/>
          <p:cNvGrpSpPr/>
          <p:nvPr/>
        </p:nvGrpSpPr>
        <p:grpSpPr>
          <a:xfrm>
            <a:off x="4148808" y="1473364"/>
            <a:ext cx="3169019" cy="635001"/>
            <a:chOff x="0" y="0"/>
            <a:chExt cx="6338036" cy="1270000"/>
          </a:xfrm>
        </p:grpSpPr>
        <p:sp>
          <p:nvSpPr>
            <p:cNvPr id="464" name="Estimate Size Factors"/>
            <p:cNvSpPr txBox="1"/>
            <p:nvPr/>
          </p:nvSpPr>
          <p:spPr>
            <a:xfrm>
              <a:off x="756424" y="306706"/>
              <a:ext cx="399955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600"/>
              </a:lvl1pPr>
            </a:lstStyle>
            <a:p>
              <a:r>
                <a:rPr sz="1800"/>
                <a:t>Estimate Size Factors</a:t>
              </a:r>
            </a:p>
          </p:txBody>
        </p:sp>
        <p:sp>
          <p:nvSpPr>
            <p:cNvPr id="465"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69" name="Group"/>
          <p:cNvGrpSpPr/>
          <p:nvPr/>
        </p:nvGrpSpPr>
        <p:grpSpPr>
          <a:xfrm>
            <a:off x="4148808" y="2329000"/>
            <a:ext cx="3169019" cy="635001"/>
            <a:chOff x="0" y="0"/>
            <a:chExt cx="6338036" cy="1270000"/>
          </a:xfrm>
        </p:grpSpPr>
        <p:sp>
          <p:nvSpPr>
            <p:cNvPr id="467" name="Estimate gene-wise dispersions"/>
            <p:cNvSpPr txBox="1"/>
            <p:nvPr/>
          </p:nvSpPr>
          <p:spPr>
            <a:xfrm>
              <a:off x="123576" y="306708"/>
              <a:ext cx="6044188"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Estimate gene-wise dispersions</a:t>
              </a:r>
            </a:p>
          </p:txBody>
        </p:sp>
        <p:sp>
          <p:nvSpPr>
            <p:cNvPr id="468"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72" name="Group"/>
          <p:cNvGrpSpPr/>
          <p:nvPr/>
        </p:nvGrpSpPr>
        <p:grpSpPr>
          <a:xfrm>
            <a:off x="4148808" y="3197331"/>
            <a:ext cx="3169019" cy="635001"/>
            <a:chOff x="0" y="0"/>
            <a:chExt cx="6338036" cy="1270000"/>
          </a:xfrm>
        </p:grpSpPr>
        <p:sp>
          <p:nvSpPr>
            <p:cNvPr id="470" name="Fit curve to dispersion estimates"/>
            <p:cNvSpPr txBox="1"/>
            <p:nvPr/>
          </p:nvSpPr>
          <p:spPr>
            <a:xfrm>
              <a:off x="167508" y="29708"/>
              <a:ext cx="6003018" cy="12105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Fit curve to dispersion estimates</a:t>
              </a:r>
            </a:p>
          </p:txBody>
        </p:sp>
        <p:sp>
          <p:nvSpPr>
            <p:cNvPr id="471"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75" name="Group"/>
          <p:cNvGrpSpPr/>
          <p:nvPr/>
        </p:nvGrpSpPr>
        <p:grpSpPr>
          <a:xfrm>
            <a:off x="4136108" y="3990872"/>
            <a:ext cx="3194419" cy="635001"/>
            <a:chOff x="0" y="0"/>
            <a:chExt cx="6388836" cy="1270000"/>
          </a:xfrm>
        </p:grpSpPr>
        <p:sp>
          <p:nvSpPr>
            <p:cNvPr id="473" name="Shrink gene-wise dispersion estimates"/>
            <p:cNvSpPr txBox="1"/>
            <p:nvPr/>
          </p:nvSpPr>
          <p:spPr>
            <a:xfrm>
              <a:off x="0" y="29708"/>
              <a:ext cx="6388836" cy="12105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Shrink gene-wise dispersion estimates</a:t>
              </a:r>
            </a:p>
          </p:txBody>
        </p:sp>
        <p:sp>
          <p:nvSpPr>
            <p:cNvPr id="474" name="Rectangle"/>
            <p:cNvSpPr/>
            <p:nvPr/>
          </p:nvSpPr>
          <p:spPr>
            <a:xfrm>
              <a:off x="2540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78" name="Group"/>
          <p:cNvGrpSpPr/>
          <p:nvPr/>
        </p:nvGrpSpPr>
        <p:grpSpPr>
          <a:xfrm>
            <a:off x="4148808" y="4749636"/>
            <a:ext cx="3169019" cy="635001"/>
            <a:chOff x="0" y="0"/>
            <a:chExt cx="6338036" cy="1270000"/>
          </a:xfrm>
        </p:grpSpPr>
        <p:sp>
          <p:nvSpPr>
            <p:cNvPr id="476" name="GLM for each gene"/>
            <p:cNvSpPr txBox="1"/>
            <p:nvPr/>
          </p:nvSpPr>
          <p:spPr>
            <a:xfrm>
              <a:off x="1147278" y="306706"/>
              <a:ext cx="364766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600"/>
              </a:lvl1pPr>
            </a:lstStyle>
            <a:p>
              <a:r>
                <a:rPr sz="1800"/>
                <a:t>GLM for each gene</a:t>
              </a:r>
            </a:p>
          </p:txBody>
        </p:sp>
        <p:sp>
          <p:nvSpPr>
            <p:cNvPr id="477"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479" name="des &lt;- DESeq(dds)"/>
          <p:cNvSpPr txBox="1"/>
          <p:nvPr/>
        </p:nvSpPr>
        <p:spPr>
          <a:xfrm>
            <a:off x="956268" y="1626717"/>
            <a:ext cx="1740220"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a:lvl1pPr>
          </a:lstStyle>
          <a:p>
            <a:r>
              <a:rPr sz="1800"/>
              <a:t>des &lt;- DESeq(dds)</a:t>
            </a:r>
          </a:p>
        </p:txBody>
      </p:sp>
      <p:pic>
        <p:nvPicPr>
          <p:cNvPr id="480" name="Image" descr="Image"/>
          <p:cNvPicPr>
            <a:picLocks noChangeAspect="1"/>
          </p:cNvPicPr>
          <p:nvPr/>
        </p:nvPicPr>
        <p:blipFill>
          <a:blip r:embed="rId2"/>
          <a:stretch>
            <a:fillRect/>
          </a:stretch>
        </p:blipFill>
        <p:spPr>
          <a:xfrm>
            <a:off x="7716798" y="1584529"/>
            <a:ext cx="4330701" cy="3327401"/>
          </a:xfrm>
          <a:prstGeom prst="rect">
            <a:avLst/>
          </a:prstGeom>
          <a:ln w="12700">
            <a:miter lim="400000"/>
          </a:ln>
        </p:spPr>
      </p:pic>
      <p:sp>
        <p:nvSpPr>
          <p:cNvPr id="481" name="Arrow"/>
          <p:cNvSpPr/>
          <p:nvPr/>
        </p:nvSpPr>
        <p:spPr>
          <a:xfrm>
            <a:off x="3260524" y="3111500"/>
            <a:ext cx="644357" cy="635000"/>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82" name="Line"/>
          <p:cNvSpPr/>
          <p:nvPr/>
        </p:nvSpPr>
        <p:spPr>
          <a:xfrm flipV="1">
            <a:off x="4026844" y="2657232"/>
            <a:ext cx="1" cy="1715200"/>
          </a:xfrm>
          <a:prstGeom prst="line">
            <a:avLst/>
          </a:prstGeom>
          <a:ln w="127000">
            <a:solidFill>
              <a:srgbClr val="000000"/>
            </a:solidFill>
            <a:miter lim="400000"/>
          </a:ln>
        </p:spPr>
        <p:txBody>
          <a:bodyPr lIns="25400" tIns="25400" rIns="25400" bIns="25400" anchor="ctr"/>
          <a:lstStyle/>
          <a:p>
            <a:endParaRPr sz="90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DESeq Results"/>
          <p:cNvSpPr txBox="1"/>
          <p:nvPr/>
        </p:nvSpPr>
        <p:spPr>
          <a:xfrm>
            <a:off x="4626665" y="127920"/>
            <a:ext cx="184717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DESeq Results</a:t>
            </a:r>
          </a:p>
        </p:txBody>
      </p:sp>
      <p:grpSp>
        <p:nvGrpSpPr>
          <p:cNvPr id="487" name="Group"/>
          <p:cNvGrpSpPr/>
          <p:nvPr/>
        </p:nvGrpSpPr>
        <p:grpSpPr>
          <a:xfrm>
            <a:off x="4148808" y="1473364"/>
            <a:ext cx="3169019" cy="635001"/>
            <a:chOff x="0" y="0"/>
            <a:chExt cx="6338036" cy="1270000"/>
          </a:xfrm>
        </p:grpSpPr>
        <p:sp>
          <p:nvSpPr>
            <p:cNvPr id="485" name="Estimate Size Factors"/>
            <p:cNvSpPr txBox="1"/>
            <p:nvPr/>
          </p:nvSpPr>
          <p:spPr>
            <a:xfrm>
              <a:off x="756424" y="306706"/>
              <a:ext cx="399955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600"/>
              </a:lvl1pPr>
            </a:lstStyle>
            <a:p>
              <a:r>
                <a:rPr sz="1800"/>
                <a:t>Estimate Size Factors</a:t>
              </a:r>
            </a:p>
          </p:txBody>
        </p:sp>
        <p:sp>
          <p:nvSpPr>
            <p:cNvPr id="486"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0" name="Group"/>
          <p:cNvGrpSpPr/>
          <p:nvPr/>
        </p:nvGrpSpPr>
        <p:grpSpPr>
          <a:xfrm>
            <a:off x="4148808" y="2329000"/>
            <a:ext cx="3169019" cy="635001"/>
            <a:chOff x="0" y="0"/>
            <a:chExt cx="6338036" cy="1270000"/>
          </a:xfrm>
        </p:grpSpPr>
        <p:sp>
          <p:nvSpPr>
            <p:cNvPr id="488" name="Estimate gene-wise dispersions"/>
            <p:cNvSpPr txBox="1"/>
            <p:nvPr/>
          </p:nvSpPr>
          <p:spPr>
            <a:xfrm>
              <a:off x="123576" y="306708"/>
              <a:ext cx="6044188"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Estimate gene-wise dispersions</a:t>
              </a:r>
            </a:p>
          </p:txBody>
        </p:sp>
        <p:sp>
          <p:nvSpPr>
            <p:cNvPr id="489"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3" name="Group"/>
          <p:cNvGrpSpPr/>
          <p:nvPr/>
        </p:nvGrpSpPr>
        <p:grpSpPr>
          <a:xfrm>
            <a:off x="4148808" y="3197331"/>
            <a:ext cx="3169019" cy="635001"/>
            <a:chOff x="0" y="0"/>
            <a:chExt cx="6338036" cy="1270000"/>
          </a:xfrm>
        </p:grpSpPr>
        <p:sp>
          <p:nvSpPr>
            <p:cNvPr id="491" name="Fit curve to dispersion estimates"/>
            <p:cNvSpPr txBox="1"/>
            <p:nvPr/>
          </p:nvSpPr>
          <p:spPr>
            <a:xfrm>
              <a:off x="167508" y="29708"/>
              <a:ext cx="6003018" cy="12105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Fit curve to dispersion estimates</a:t>
              </a:r>
            </a:p>
          </p:txBody>
        </p:sp>
        <p:sp>
          <p:nvSpPr>
            <p:cNvPr id="492"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6" name="Group"/>
          <p:cNvGrpSpPr/>
          <p:nvPr/>
        </p:nvGrpSpPr>
        <p:grpSpPr>
          <a:xfrm>
            <a:off x="4136108" y="3990872"/>
            <a:ext cx="3194419" cy="635001"/>
            <a:chOff x="0" y="0"/>
            <a:chExt cx="6388836" cy="1270000"/>
          </a:xfrm>
        </p:grpSpPr>
        <p:sp>
          <p:nvSpPr>
            <p:cNvPr id="494" name="Shrink gene-wise dispersion estimates"/>
            <p:cNvSpPr txBox="1"/>
            <p:nvPr/>
          </p:nvSpPr>
          <p:spPr>
            <a:xfrm>
              <a:off x="0" y="29708"/>
              <a:ext cx="6388836" cy="12105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Shrink gene-wise dispersion estimates</a:t>
              </a:r>
            </a:p>
          </p:txBody>
        </p:sp>
        <p:sp>
          <p:nvSpPr>
            <p:cNvPr id="495" name="Rectangle"/>
            <p:cNvSpPr/>
            <p:nvPr/>
          </p:nvSpPr>
          <p:spPr>
            <a:xfrm>
              <a:off x="2540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9" name="Group"/>
          <p:cNvGrpSpPr/>
          <p:nvPr/>
        </p:nvGrpSpPr>
        <p:grpSpPr>
          <a:xfrm>
            <a:off x="4148808" y="4749636"/>
            <a:ext cx="3169019" cy="635001"/>
            <a:chOff x="0" y="0"/>
            <a:chExt cx="6338036" cy="1270000"/>
          </a:xfrm>
        </p:grpSpPr>
        <p:sp>
          <p:nvSpPr>
            <p:cNvPr id="497" name="GLM for each gene"/>
            <p:cNvSpPr txBox="1"/>
            <p:nvPr/>
          </p:nvSpPr>
          <p:spPr>
            <a:xfrm>
              <a:off x="1147278" y="306706"/>
              <a:ext cx="364766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600"/>
              </a:lvl1pPr>
            </a:lstStyle>
            <a:p>
              <a:r>
                <a:rPr sz="1800"/>
                <a:t>GLM for each gene</a:t>
              </a:r>
            </a:p>
          </p:txBody>
        </p:sp>
        <p:sp>
          <p:nvSpPr>
            <p:cNvPr id="498"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500" name="des &lt;- DESeq(dds)"/>
          <p:cNvSpPr txBox="1"/>
          <p:nvPr/>
        </p:nvSpPr>
        <p:spPr>
          <a:xfrm>
            <a:off x="956268" y="1626717"/>
            <a:ext cx="1740220"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a:lvl1pPr>
          </a:lstStyle>
          <a:p>
            <a:r>
              <a:rPr sz="1800"/>
              <a:t>des &lt;- DESeq(dds)</a:t>
            </a:r>
          </a:p>
        </p:txBody>
      </p:sp>
      <p:sp>
        <p:nvSpPr>
          <p:cNvPr id="501" name="What is this fit doing?"/>
          <p:cNvSpPr txBox="1"/>
          <p:nvPr/>
        </p:nvSpPr>
        <p:spPr>
          <a:xfrm>
            <a:off x="8615577" y="4902990"/>
            <a:ext cx="2139496"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What is this fit doing?</a:t>
            </a:r>
          </a:p>
        </p:txBody>
      </p:sp>
      <p:sp>
        <p:nvSpPr>
          <p:cNvPr id="502" name="Arrow"/>
          <p:cNvSpPr/>
          <p:nvPr/>
        </p:nvSpPr>
        <p:spPr>
          <a:xfrm>
            <a:off x="3315922" y="4749636"/>
            <a:ext cx="644357" cy="635001"/>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Image" descr="Image"/>
          <p:cNvPicPr>
            <a:picLocks noChangeAspect="1"/>
          </p:cNvPicPr>
          <p:nvPr/>
        </p:nvPicPr>
        <p:blipFill>
          <a:blip r:embed="rId3"/>
          <a:stretch>
            <a:fillRect/>
          </a:stretch>
        </p:blipFill>
        <p:spPr>
          <a:xfrm>
            <a:off x="1886773" y="1106443"/>
            <a:ext cx="7849883" cy="4889260"/>
          </a:xfrm>
          <a:prstGeom prst="rect">
            <a:avLst/>
          </a:prstGeom>
          <a:ln w="12700">
            <a:miter lim="400000"/>
          </a:ln>
        </p:spPr>
      </p:pic>
      <p:sp>
        <p:nvSpPr>
          <p:cNvPr id="221" name="Approach 1: Ignore them"/>
          <p:cNvSpPr txBox="1"/>
          <p:nvPr/>
        </p:nvSpPr>
        <p:spPr>
          <a:xfrm>
            <a:off x="4084141" y="416096"/>
            <a:ext cx="322761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Approach 1: Ignore them</a:t>
            </a:r>
          </a:p>
        </p:txBody>
      </p:sp>
      <p:sp>
        <p:nvSpPr>
          <p:cNvPr id="222" name="Joel Parker"/>
          <p:cNvSpPr txBox="1"/>
          <p:nvPr/>
        </p:nvSpPr>
        <p:spPr>
          <a:xfrm>
            <a:off x="11045083" y="6413628"/>
            <a:ext cx="56425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Joel Parker</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4" name="Equation"/>
              <p:cNvSpPr txBox="1"/>
              <p:nvPr/>
            </p:nvSpPr>
            <p:spPr>
              <a:xfrm>
                <a:off x="3746054" y="1096045"/>
                <a:ext cx="5131918" cy="89787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𝐾</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r>
                        <m:rPr>
                          <m:nor/>
                        </m:rPr>
                        <a:rPr sz="5400" i="1">
                          <a:solidFill>
                            <a:srgbClr val="5E5E5E"/>
                          </a:solidFill>
                          <a:latin typeface="Cambria Math" panose="02040503050406030204" pitchFamily="18" charset="0"/>
                        </a:rPr>
                        <m:t>NB</m:t>
                      </m:r>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𝜇</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𝛼</m:t>
                          </m:r>
                        </m:e>
                        <m:sub>
                          <m:r>
                            <a:rPr sz="5400" i="1">
                              <a:solidFill>
                                <a:srgbClr val="5E5E5E"/>
                              </a:solidFill>
                              <a:latin typeface="Cambria Math" panose="02040503050406030204" pitchFamily="18" charset="0"/>
                            </a:rPr>
                            <m:t>𝑖</m:t>
                          </m:r>
                        </m:sub>
                      </m:sSub>
                      <m:r>
                        <a:rPr sz="5400" i="1">
                          <a:solidFill>
                            <a:srgbClr val="5E5E5E"/>
                          </a:solidFill>
                          <a:latin typeface="Cambria Math" panose="02040503050406030204" pitchFamily="18" charset="0"/>
                        </a:rPr>
                        <m:t>)</m:t>
                      </m:r>
                    </m:oMath>
                  </m:oMathPara>
                </a14:m>
                <a:endParaRPr sz="5400">
                  <a:solidFill>
                    <a:srgbClr val="5E5E5E"/>
                  </a:solidFill>
                </a:endParaRPr>
              </a:p>
            </p:txBody>
          </p:sp>
        </mc:Choice>
        <mc:Fallback xmlns="">
          <p:sp>
            <p:nvSpPr>
              <p:cNvPr id="504" name="Equation"/>
              <p:cNvSpPr txBox="1">
                <a:spLocks noRot="1" noChangeAspect="1" noMove="1" noResize="1" noEditPoints="1" noAdjustHandles="1" noChangeArrowheads="1" noChangeShapeType="1" noTextEdit="1"/>
              </p:cNvSpPr>
              <p:nvPr/>
            </p:nvSpPr>
            <p:spPr>
              <a:xfrm>
                <a:off x="3746054" y="1096045"/>
                <a:ext cx="5131918" cy="897875"/>
              </a:xfrm>
              <a:prstGeom prst="rect">
                <a:avLst/>
              </a:prstGeom>
              <a:blipFill>
                <a:blip r:embed="rId3"/>
                <a:stretch>
                  <a:fillRect l="-2723" r="-4455" b="-25352"/>
                </a:stretch>
              </a:blipFill>
              <a:ln w="12700">
                <a:miter lim="400000"/>
              </a:ln>
            </p:spPr>
            <p:txBody>
              <a:bodyPr/>
              <a:lstStyle/>
              <a:p>
                <a:r>
                  <a:rPr lang="en-US">
                    <a:noFill/>
                  </a:rPr>
                  <a:t> </a:t>
                </a:r>
              </a:p>
            </p:txBody>
          </p:sp>
        </mc:Fallback>
      </mc:AlternateContent>
      <p:sp>
        <p:nvSpPr>
          <p:cNvPr id="505" name="Observed Counts"/>
          <p:cNvSpPr txBox="1"/>
          <p:nvPr/>
        </p:nvSpPr>
        <p:spPr>
          <a:xfrm>
            <a:off x="1506863" y="2400636"/>
            <a:ext cx="167981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Observed Counts</a:t>
            </a:r>
          </a:p>
        </p:txBody>
      </p:sp>
      <p:sp>
        <p:nvSpPr>
          <p:cNvPr id="506" name="Line"/>
          <p:cNvSpPr/>
          <p:nvPr/>
        </p:nvSpPr>
        <p:spPr>
          <a:xfrm flipV="1">
            <a:off x="2709419" y="1745701"/>
            <a:ext cx="1028206" cy="626915"/>
          </a:xfrm>
          <a:prstGeom prst="line">
            <a:avLst/>
          </a:prstGeom>
          <a:ln w="25400">
            <a:solidFill>
              <a:srgbClr val="000000"/>
            </a:solidFill>
            <a:miter lim="400000"/>
            <a:tailEnd type="triangle"/>
          </a:ln>
        </p:spPr>
        <p:txBody>
          <a:bodyPr lIns="25400" tIns="25400" rIns="25400" bIns="25400" anchor="ctr"/>
          <a:lstStyle/>
          <a:p>
            <a:endParaRPr sz="900"/>
          </a:p>
        </p:txBody>
      </p:sp>
      <p:sp>
        <p:nvSpPr>
          <p:cNvPr id="507" name="Mean"/>
          <p:cNvSpPr txBox="1"/>
          <p:nvPr/>
        </p:nvSpPr>
        <p:spPr>
          <a:xfrm>
            <a:off x="5576403" y="2400636"/>
            <a:ext cx="60593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Mean</a:t>
            </a:r>
          </a:p>
        </p:txBody>
      </p:sp>
      <p:sp>
        <p:nvSpPr>
          <p:cNvPr id="508" name="Line"/>
          <p:cNvSpPr/>
          <p:nvPr/>
        </p:nvSpPr>
        <p:spPr>
          <a:xfrm flipV="1">
            <a:off x="6098796" y="1875680"/>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09" name="Dispersion"/>
          <p:cNvSpPr txBox="1"/>
          <p:nvPr/>
        </p:nvSpPr>
        <p:spPr>
          <a:xfrm>
            <a:off x="7696430" y="2400636"/>
            <a:ext cx="105676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Dispersion</a:t>
            </a:r>
          </a:p>
        </p:txBody>
      </p:sp>
      <p:sp>
        <p:nvSpPr>
          <p:cNvPr id="510" name="Line"/>
          <p:cNvSpPr/>
          <p:nvPr/>
        </p:nvSpPr>
        <p:spPr>
          <a:xfrm flipH="1" flipV="1">
            <a:off x="7849704" y="1807061"/>
            <a:ext cx="505128" cy="505128"/>
          </a:xfrm>
          <a:prstGeom prst="line">
            <a:avLst/>
          </a:prstGeom>
          <a:ln w="25400">
            <a:solidFill>
              <a:srgbClr val="000000"/>
            </a:solidFill>
            <a:miter lim="400000"/>
            <a:tailEnd type="triangle"/>
          </a:ln>
        </p:spPr>
        <p:txBody>
          <a:bodyPr lIns="25400" tIns="25400" rIns="25400" bIns="25400" anchor="ctr"/>
          <a:lstStyle/>
          <a:p>
            <a:endParaRPr sz="900"/>
          </a:p>
        </p:txBody>
      </p:sp>
      <p:sp>
        <p:nvSpPr>
          <p:cNvPr id="511" name="DESEq Theory"/>
          <p:cNvSpPr txBox="1"/>
          <p:nvPr/>
        </p:nvSpPr>
        <p:spPr>
          <a:xfrm>
            <a:off x="4651523" y="2591"/>
            <a:ext cx="181325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DESEq Theory</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5" name="Equation"/>
              <p:cNvSpPr txBox="1"/>
              <p:nvPr/>
            </p:nvSpPr>
            <p:spPr>
              <a:xfrm>
                <a:off x="3746054" y="1096045"/>
                <a:ext cx="5131918" cy="89787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𝐾</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r>
                        <m:rPr>
                          <m:nor/>
                        </m:rPr>
                        <a:rPr sz="5400" i="1">
                          <a:solidFill>
                            <a:srgbClr val="5E5E5E"/>
                          </a:solidFill>
                          <a:latin typeface="Cambria Math" panose="02040503050406030204" pitchFamily="18" charset="0"/>
                        </a:rPr>
                        <m:t>NB</m:t>
                      </m:r>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𝜇</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𝛼</m:t>
                          </m:r>
                        </m:e>
                        <m:sub>
                          <m:r>
                            <a:rPr sz="5400" i="1">
                              <a:solidFill>
                                <a:srgbClr val="5E5E5E"/>
                              </a:solidFill>
                              <a:latin typeface="Cambria Math" panose="02040503050406030204" pitchFamily="18" charset="0"/>
                            </a:rPr>
                            <m:t>𝑖</m:t>
                          </m:r>
                        </m:sub>
                      </m:sSub>
                      <m:r>
                        <a:rPr sz="5400" i="1">
                          <a:solidFill>
                            <a:srgbClr val="5E5E5E"/>
                          </a:solidFill>
                          <a:latin typeface="Cambria Math" panose="02040503050406030204" pitchFamily="18" charset="0"/>
                        </a:rPr>
                        <m:t>)</m:t>
                      </m:r>
                    </m:oMath>
                  </m:oMathPara>
                </a14:m>
                <a:endParaRPr sz="5400">
                  <a:solidFill>
                    <a:srgbClr val="5E5E5E"/>
                  </a:solidFill>
                </a:endParaRPr>
              </a:p>
            </p:txBody>
          </p:sp>
        </mc:Choice>
        <mc:Fallback xmlns="">
          <p:sp>
            <p:nvSpPr>
              <p:cNvPr id="515" name="Equation"/>
              <p:cNvSpPr txBox="1">
                <a:spLocks noRot="1" noChangeAspect="1" noMove="1" noResize="1" noEditPoints="1" noAdjustHandles="1" noChangeArrowheads="1" noChangeShapeType="1" noTextEdit="1"/>
              </p:cNvSpPr>
              <p:nvPr/>
            </p:nvSpPr>
            <p:spPr>
              <a:xfrm>
                <a:off x="3746054" y="1096045"/>
                <a:ext cx="5131918" cy="897875"/>
              </a:xfrm>
              <a:prstGeom prst="rect">
                <a:avLst/>
              </a:prstGeom>
              <a:blipFill>
                <a:blip r:embed="rId3"/>
                <a:stretch>
                  <a:fillRect l="-2723" r="-4455" b="-25352"/>
                </a:stretch>
              </a:blipFill>
              <a:ln w="12700">
                <a:miter lim="400000"/>
              </a:ln>
            </p:spPr>
            <p:txBody>
              <a:bodyPr/>
              <a:lstStyle/>
              <a:p>
                <a:r>
                  <a:rPr lang="en-US">
                    <a:noFill/>
                  </a:rPr>
                  <a:t> </a:t>
                </a:r>
              </a:p>
            </p:txBody>
          </p:sp>
        </mc:Fallback>
      </mc:AlternateContent>
      <p:sp>
        <p:nvSpPr>
          <p:cNvPr id="516" name="Line"/>
          <p:cNvSpPr/>
          <p:nvPr/>
        </p:nvSpPr>
        <p:spPr>
          <a:xfrm flipV="1">
            <a:off x="2709419" y="1745701"/>
            <a:ext cx="1028206" cy="626915"/>
          </a:xfrm>
          <a:prstGeom prst="line">
            <a:avLst/>
          </a:prstGeom>
          <a:ln w="25400">
            <a:solidFill>
              <a:srgbClr val="000000"/>
            </a:solidFill>
            <a:miter lim="400000"/>
            <a:tailEnd type="triangle"/>
          </a:ln>
        </p:spPr>
        <p:txBody>
          <a:bodyPr lIns="25400" tIns="25400" rIns="25400" bIns="25400" anchor="ctr"/>
          <a:lstStyle/>
          <a:p>
            <a:endParaRPr sz="900"/>
          </a:p>
        </p:txBody>
      </p:sp>
      <p:sp>
        <p:nvSpPr>
          <p:cNvPr id="517" name="Mean"/>
          <p:cNvSpPr txBox="1"/>
          <p:nvPr/>
        </p:nvSpPr>
        <p:spPr>
          <a:xfrm>
            <a:off x="5576403" y="2400636"/>
            <a:ext cx="60593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Mean</a:t>
            </a:r>
          </a:p>
        </p:txBody>
      </p:sp>
      <p:sp>
        <p:nvSpPr>
          <p:cNvPr id="518" name="Line"/>
          <p:cNvSpPr/>
          <p:nvPr/>
        </p:nvSpPr>
        <p:spPr>
          <a:xfrm flipV="1">
            <a:off x="6098796" y="1875680"/>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19" name="gene-specific dispersion"/>
          <p:cNvSpPr txBox="1"/>
          <p:nvPr/>
        </p:nvSpPr>
        <p:spPr>
          <a:xfrm>
            <a:off x="6936793" y="2400636"/>
            <a:ext cx="232704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gene-specific dispersion</a:t>
            </a:r>
          </a:p>
        </p:txBody>
      </p:sp>
      <p:sp>
        <p:nvSpPr>
          <p:cNvPr id="520" name="Line"/>
          <p:cNvSpPr/>
          <p:nvPr/>
        </p:nvSpPr>
        <p:spPr>
          <a:xfrm flipH="1" flipV="1">
            <a:off x="7849704" y="1807061"/>
            <a:ext cx="505128" cy="505128"/>
          </a:xfrm>
          <a:prstGeom prst="line">
            <a:avLst/>
          </a:prstGeom>
          <a:ln w="25400">
            <a:solidFill>
              <a:srgbClr val="000000"/>
            </a:solidFill>
            <a:miter lim="400000"/>
            <a:tailEnd type="triangle"/>
          </a:ln>
        </p:spPr>
        <p:txBody>
          <a:bodyPr lIns="25400" tIns="25400" rIns="25400" bIns="25400" anchor="ctr"/>
          <a:lstStyle/>
          <a:p>
            <a:endParaRPr sz="900"/>
          </a:p>
        </p:txBody>
      </p:sp>
      <p:sp>
        <p:nvSpPr>
          <p:cNvPr id="521" name="DESEq Theory"/>
          <p:cNvSpPr txBox="1"/>
          <p:nvPr/>
        </p:nvSpPr>
        <p:spPr>
          <a:xfrm>
            <a:off x="4651523" y="2591"/>
            <a:ext cx="181325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DESEq Theory</a:t>
            </a:r>
          </a:p>
        </p:txBody>
      </p:sp>
      <mc:AlternateContent xmlns:mc="http://schemas.openxmlformats.org/markup-compatibility/2006" xmlns:a14="http://schemas.microsoft.com/office/drawing/2010/main">
        <mc:Choice Requires="a14">
          <p:sp>
            <p:nvSpPr>
              <p:cNvPr id="522" name="Equation"/>
              <p:cNvSpPr txBox="1"/>
              <p:nvPr/>
            </p:nvSpPr>
            <p:spPr>
              <a:xfrm>
                <a:off x="4029520" y="3031696"/>
                <a:ext cx="4353371" cy="120539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7250" i="1">
                              <a:solidFill>
                                <a:srgbClr val="5E5E5E"/>
                              </a:solidFill>
                              <a:latin typeface="Cambria Math" panose="02040503050406030204" pitchFamily="18" charset="0"/>
                            </a:rPr>
                          </m:ctrlPr>
                        </m:sSubPr>
                        <m:e>
                          <m:r>
                            <a:rPr sz="7250" i="1">
                              <a:solidFill>
                                <a:srgbClr val="5E5E5E"/>
                              </a:solidFill>
                              <a:latin typeface="Cambria Math" panose="02040503050406030204" pitchFamily="18" charset="0"/>
                            </a:rPr>
                            <m:t>𝜇</m:t>
                          </m:r>
                        </m:e>
                        <m:sub>
                          <m:r>
                            <a:rPr sz="7250" i="1">
                              <a:solidFill>
                                <a:srgbClr val="5E5E5E"/>
                              </a:solidFill>
                              <a:latin typeface="Cambria Math" panose="02040503050406030204" pitchFamily="18" charset="0"/>
                            </a:rPr>
                            <m:t>𝑖𝑗</m:t>
                          </m:r>
                        </m:sub>
                      </m:sSub>
                      <m:r>
                        <a:rPr sz="7250" i="1">
                          <a:solidFill>
                            <a:srgbClr val="5E5E5E"/>
                          </a:solidFill>
                          <a:latin typeface="Cambria Math" panose="02040503050406030204" pitchFamily="18" charset="0"/>
                        </a:rPr>
                        <m:t>=</m:t>
                      </m:r>
                      <m:sSub>
                        <m:sSubPr>
                          <m:ctrlPr>
                            <a:rPr sz="7250" i="1">
                              <a:solidFill>
                                <a:srgbClr val="5E5E5E"/>
                              </a:solidFill>
                              <a:latin typeface="Cambria Math" panose="02040503050406030204" pitchFamily="18" charset="0"/>
                            </a:rPr>
                          </m:ctrlPr>
                        </m:sSubPr>
                        <m:e>
                          <m:r>
                            <a:rPr sz="7250" i="1">
                              <a:solidFill>
                                <a:srgbClr val="5E5E5E"/>
                              </a:solidFill>
                              <a:latin typeface="Cambria Math" panose="02040503050406030204" pitchFamily="18" charset="0"/>
                            </a:rPr>
                            <m:t>𝑠</m:t>
                          </m:r>
                        </m:e>
                        <m:sub>
                          <m:r>
                            <a:rPr sz="7250" i="1">
                              <a:solidFill>
                                <a:srgbClr val="5E5E5E"/>
                              </a:solidFill>
                              <a:latin typeface="Cambria Math" panose="02040503050406030204" pitchFamily="18" charset="0"/>
                            </a:rPr>
                            <m:t>𝑗</m:t>
                          </m:r>
                        </m:sub>
                      </m:sSub>
                      <m:sSub>
                        <m:sSubPr>
                          <m:ctrlPr>
                            <a:rPr sz="7250" i="1">
                              <a:solidFill>
                                <a:srgbClr val="5E5E5E"/>
                              </a:solidFill>
                              <a:latin typeface="Cambria Math" panose="02040503050406030204" pitchFamily="18" charset="0"/>
                            </a:rPr>
                          </m:ctrlPr>
                        </m:sSubPr>
                        <m:e>
                          <m:r>
                            <a:rPr sz="7250" i="1">
                              <a:solidFill>
                                <a:srgbClr val="5E5E5E"/>
                              </a:solidFill>
                              <a:latin typeface="Cambria Math" panose="02040503050406030204" pitchFamily="18" charset="0"/>
                            </a:rPr>
                            <m:t>𝑞</m:t>
                          </m:r>
                        </m:e>
                        <m:sub>
                          <m:r>
                            <a:rPr sz="7250" i="1">
                              <a:solidFill>
                                <a:srgbClr val="5E5E5E"/>
                              </a:solidFill>
                              <a:latin typeface="Cambria Math" panose="02040503050406030204" pitchFamily="18" charset="0"/>
                            </a:rPr>
                            <m:t>𝑖𝑗</m:t>
                          </m:r>
                        </m:sub>
                      </m:sSub>
                    </m:oMath>
                  </m:oMathPara>
                </a14:m>
                <a:endParaRPr sz="7250">
                  <a:solidFill>
                    <a:srgbClr val="5E5E5E"/>
                  </a:solidFill>
                </a:endParaRPr>
              </a:p>
            </p:txBody>
          </p:sp>
        </mc:Choice>
        <mc:Fallback xmlns="">
          <p:sp>
            <p:nvSpPr>
              <p:cNvPr id="522" name="Equation"/>
              <p:cNvSpPr txBox="1">
                <a:spLocks noRot="1" noChangeAspect="1" noMove="1" noResize="1" noEditPoints="1" noAdjustHandles="1" noChangeArrowheads="1" noChangeShapeType="1" noTextEdit="1"/>
              </p:cNvSpPr>
              <p:nvPr/>
            </p:nvSpPr>
            <p:spPr>
              <a:xfrm>
                <a:off x="4029520" y="3031696"/>
                <a:ext cx="4353371" cy="1205395"/>
              </a:xfrm>
              <a:prstGeom prst="rect">
                <a:avLst/>
              </a:prstGeom>
              <a:blipFill>
                <a:blip r:embed="rId4"/>
                <a:stretch>
                  <a:fillRect l="-4373" r="-2915" b="-25000"/>
                </a:stretch>
              </a:blipFill>
              <a:ln w="12700">
                <a:miter lim="400000"/>
              </a:ln>
            </p:spPr>
            <p:txBody>
              <a:bodyPr/>
              <a:lstStyle/>
              <a:p>
                <a:r>
                  <a:rPr lang="en-US">
                    <a:noFill/>
                  </a:rPr>
                  <a:t> </a:t>
                </a:r>
              </a:p>
            </p:txBody>
          </p:sp>
        </mc:Fallback>
      </mc:AlternateContent>
      <p:sp>
        <p:nvSpPr>
          <p:cNvPr id="523" name="Line"/>
          <p:cNvSpPr/>
          <p:nvPr/>
        </p:nvSpPr>
        <p:spPr>
          <a:xfrm flipH="1">
            <a:off x="4603680" y="2696203"/>
            <a:ext cx="838436" cy="309287"/>
          </a:xfrm>
          <a:prstGeom prst="line">
            <a:avLst/>
          </a:prstGeom>
          <a:ln w="25400">
            <a:solidFill>
              <a:srgbClr val="000000"/>
            </a:solidFill>
            <a:miter lim="400000"/>
            <a:tailEnd type="triangle"/>
          </a:ln>
        </p:spPr>
        <p:txBody>
          <a:bodyPr lIns="25400" tIns="25400" rIns="25400" bIns="25400" anchor="ctr"/>
          <a:lstStyle/>
          <a:p>
            <a:endParaRPr sz="900"/>
          </a:p>
        </p:txBody>
      </p:sp>
      <p:sp>
        <p:nvSpPr>
          <p:cNvPr id="524" name="Observed Counts"/>
          <p:cNvSpPr txBox="1"/>
          <p:nvPr/>
        </p:nvSpPr>
        <p:spPr>
          <a:xfrm>
            <a:off x="1506863" y="2400636"/>
            <a:ext cx="167981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Observed Counts</a:t>
            </a:r>
          </a:p>
        </p:txBody>
      </p:sp>
      <p:sp>
        <p:nvSpPr>
          <p:cNvPr id="525" name="Size Factor"/>
          <p:cNvSpPr txBox="1"/>
          <p:nvPr/>
        </p:nvSpPr>
        <p:spPr>
          <a:xfrm>
            <a:off x="4522824" y="4195549"/>
            <a:ext cx="106439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Size Factor</a:t>
            </a:r>
          </a:p>
        </p:txBody>
      </p:sp>
      <p:sp>
        <p:nvSpPr>
          <p:cNvPr id="526" name="Concentration of fragments…"/>
          <p:cNvSpPr txBox="1"/>
          <p:nvPr/>
        </p:nvSpPr>
        <p:spPr>
          <a:xfrm>
            <a:off x="7626597" y="4223239"/>
            <a:ext cx="5316071" cy="1159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600" b="1"/>
            </a:pPr>
            <a:r>
              <a:t>Concentration of fragments</a:t>
            </a:r>
          </a:p>
          <a:p>
            <a:pPr>
              <a:defRPr sz="3600" b="1"/>
            </a:pPr>
            <a:r>
              <a:t>in sample</a:t>
            </a:r>
          </a:p>
        </p:txBody>
      </p:sp>
      <p:sp>
        <p:nvSpPr>
          <p:cNvPr id="527" name="Line"/>
          <p:cNvSpPr/>
          <p:nvPr/>
        </p:nvSpPr>
        <p:spPr>
          <a:xfrm flipV="1">
            <a:off x="5663709" y="3656535"/>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28" name="Line"/>
          <p:cNvSpPr/>
          <p:nvPr/>
        </p:nvSpPr>
        <p:spPr>
          <a:xfrm flipH="1" flipV="1">
            <a:off x="7348139" y="3821909"/>
            <a:ext cx="598479" cy="598480"/>
          </a:xfrm>
          <a:prstGeom prst="line">
            <a:avLst/>
          </a:prstGeom>
          <a:ln w="25400">
            <a:solidFill>
              <a:srgbClr val="000000"/>
            </a:solidFill>
            <a:miter lim="400000"/>
            <a:tailEnd type="triangle"/>
          </a:ln>
        </p:spPr>
        <p:txBody>
          <a:bodyPr lIns="25400" tIns="25400" rIns="25400" bIns="25400" anchor="ctr"/>
          <a:lstStyle/>
          <a:p>
            <a:endParaRPr sz="9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Hypothesis Testing"/>
          <p:cNvSpPr txBox="1"/>
          <p:nvPr/>
        </p:nvSpPr>
        <p:spPr>
          <a:xfrm>
            <a:off x="4513063" y="271482"/>
            <a:ext cx="243534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Hypothesis Testing</a:t>
            </a:r>
          </a:p>
        </p:txBody>
      </p:sp>
      <p:sp>
        <p:nvSpPr>
          <p:cNvPr id="533" name="Wald: (default) - Is the LFC == 0  (null)"/>
          <p:cNvSpPr txBox="1"/>
          <p:nvPr/>
        </p:nvSpPr>
        <p:spPr>
          <a:xfrm>
            <a:off x="2468997" y="1623461"/>
            <a:ext cx="7088351"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600"/>
            </a:pPr>
            <a:r>
              <a:rPr b="1"/>
              <a:t>Wald:</a:t>
            </a:r>
            <a:r>
              <a:t> (default) - Is the LFC == 0  (null)</a:t>
            </a:r>
          </a:p>
        </p:txBody>
      </p:sp>
      <p:sp>
        <p:nvSpPr>
          <p:cNvPr id="534" name="LRT (two or more classes) : Does the full model add anything to the fit…"/>
          <p:cNvSpPr txBox="1"/>
          <p:nvPr/>
        </p:nvSpPr>
        <p:spPr>
          <a:xfrm>
            <a:off x="2413597" y="2746653"/>
            <a:ext cx="13200409" cy="1713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600"/>
            </a:pPr>
            <a:r>
              <a:rPr b="1"/>
              <a:t>LRT (two or more classes) : </a:t>
            </a:r>
            <a:r>
              <a:t>Does the full model add anything to the fit</a:t>
            </a:r>
          </a:p>
          <a:p>
            <a:pPr algn="l">
              <a:defRPr sz="3600"/>
            </a:pPr>
            <a:r>
              <a:t>e.g  full model               ~ Group</a:t>
            </a:r>
          </a:p>
          <a:p>
            <a:pPr algn="l">
              <a:defRPr sz="3600"/>
            </a:pPr>
            <a:r>
              <a:t>       reduced model      ~ 1 (intercept)</a:t>
            </a:r>
            <a:r>
              <a:rPr b="1"/>
              <a:t> </a:t>
            </a:r>
          </a:p>
        </p:txBody>
      </p:sp>
      <p:sp>
        <p:nvSpPr>
          <p:cNvPr id="535" name="LRT (two or more classes) : Does the full model add anything to the fit…"/>
          <p:cNvSpPr txBox="1"/>
          <p:nvPr/>
        </p:nvSpPr>
        <p:spPr>
          <a:xfrm>
            <a:off x="2413597" y="3997115"/>
            <a:ext cx="13200409" cy="1713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600"/>
            </a:pPr>
            <a:r>
              <a:rPr b="1"/>
              <a:t>LRT (two or more classes) : </a:t>
            </a:r>
            <a:r>
              <a:t>Does the full model add anything to the fit</a:t>
            </a:r>
          </a:p>
          <a:p>
            <a:pPr algn="l">
              <a:defRPr sz="3600"/>
            </a:pPr>
            <a:r>
              <a:t>e.g  full model               ~ Genotype+ Treatment</a:t>
            </a:r>
          </a:p>
          <a:p>
            <a:pPr algn="l">
              <a:defRPr sz="3600"/>
            </a:pPr>
            <a:r>
              <a:t>       reduced model      ~ Genotype</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DESeq Code"/>
          <p:cNvSpPr txBox="1"/>
          <p:nvPr/>
        </p:nvSpPr>
        <p:spPr>
          <a:xfrm>
            <a:off x="5604510" y="3332029"/>
            <a:ext cx="64120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DESeq Code </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Quality Control and Data Visualization"/>
          <p:cNvSpPr txBox="1"/>
          <p:nvPr/>
        </p:nvSpPr>
        <p:spPr>
          <a:xfrm>
            <a:off x="3324682" y="626567"/>
            <a:ext cx="491628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Quality Control and Data Visualization</a:t>
            </a:r>
          </a:p>
        </p:txBody>
      </p:sp>
      <p:sp>
        <p:nvSpPr>
          <p:cNvPr id="542" name="Do experimental groups look right…"/>
          <p:cNvSpPr txBox="1"/>
          <p:nvPr/>
        </p:nvSpPr>
        <p:spPr>
          <a:xfrm>
            <a:off x="3502857" y="1198692"/>
            <a:ext cx="7905947" cy="22672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222250" indent="-222250">
              <a:buSzPct val="100000"/>
              <a:buAutoNum type="arabicPeriod"/>
              <a:defRPr sz="3600"/>
            </a:pPr>
            <a:r>
              <a:t>Do experimental groups look right </a:t>
            </a:r>
          </a:p>
          <a:p>
            <a:pPr marL="222250" indent="-222250">
              <a:buSzPct val="100000"/>
              <a:buAutoNum type="arabicPeriod"/>
              <a:defRPr sz="3600"/>
            </a:pPr>
            <a:r>
              <a:t>Does number of reads makes sense</a:t>
            </a:r>
          </a:p>
          <a:p>
            <a:pPr marL="222250" indent="-222250">
              <a:buSzPct val="100000"/>
              <a:buAutoNum type="arabicPeriod"/>
              <a:defRPr sz="3600"/>
            </a:pPr>
            <a:r>
              <a:t>Do replicates cluster together</a:t>
            </a:r>
          </a:p>
          <a:p>
            <a:pPr marL="222250" indent="-222250">
              <a:buSzPct val="100000"/>
              <a:buAutoNum type="arabicPeriod"/>
              <a:defRPr sz="3600"/>
            </a:pPr>
            <a:r>
              <a:t>Are there potential batch effects/biases </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otal counts per sample"/>
          <p:cNvSpPr txBox="1"/>
          <p:nvPr/>
        </p:nvSpPr>
        <p:spPr>
          <a:xfrm>
            <a:off x="4193631" y="316399"/>
            <a:ext cx="3082254"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Total counts per sample</a:t>
            </a:r>
          </a:p>
        </p:txBody>
      </p:sp>
      <p:pic>
        <p:nvPicPr>
          <p:cNvPr id="545" name="Image" descr="Image"/>
          <p:cNvPicPr>
            <a:picLocks noChangeAspect="1"/>
          </p:cNvPicPr>
          <p:nvPr/>
        </p:nvPicPr>
        <p:blipFill>
          <a:blip r:embed="rId2"/>
          <a:stretch>
            <a:fillRect/>
          </a:stretch>
        </p:blipFill>
        <p:spPr>
          <a:xfrm>
            <a:off x="662568" y="1385324"/>
            <a:ext cx="3413131" cy="1000401"/>
          </a:xfrm>
          <a:prstGeom prst="rect">
            <a:avLst/>
          </a:prstGeom>
          <a:ln w="12700">
            <a:miter lim="400000"/>
          </a:ln>
        </p:spPr>
      </p:pic>
      <p:pic>
        <p:nvPicPr>
          <p:cNvPr id="546" name="Image" descr="Image"/>
          <p:cNvPicPr>
            <a:picLocks noChangeAspect="1"/>
          </p:cNvPicPr>
          <p:nvPr/>
        </p:nvPicPr>
        <p:blipFill>
          <a:blip r:embed="rId3"/>
          <a:stretch>
            <a:fillRect/>
          </a:stretch>
        </p:blipFill>
        <p:spPr>
          <a:xfrm>
            <a:off x="4569252" y="1453289"/>
            <a:ext cx="6777685" cy="3267961"/>
          </a:xfrm>
          <a:prstGeom prst="rect">
            <a:avLst/>
          </a:prstGeom>
          <a:ln w="12700">
            <a:miter lim="400000"/>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8" name="Image" descr="Image"/>
          <p:cNvPicPr>
            <a:picLocks noChangeAspect="1"/>
          </p:cNvPicPr>
          <p:nvPr/>
        </p:nvPicPr>
        <p:blipFill>
          <a:blip r:embed="rId3"/>
          <a:stretch>
            <a:fillRect/>
          </a:stretch>
        </p:blipFill>
        <p:spPr>
          <a:xfrm>
            <a:off x="3666350" y="695568"/>
            <a:ext cx="4859300" cy="5676575"/>
          </a:xfrm>
          <a:prstGeom prst="rect">
            <a:avLst/>
          </a:prstGeom>
          <a:ln w="12700">
            <a:miter lim="400000"/>
          </a:ln>
        </p:spPr>
      </p:pic>
      <p:sp>
        <p:nvSpPr>
          <p:cNvPr id="549" name="Normalized using DESeq"/>
          <p:cNvSpPr txBox="1"/>
          <p:nvPr/>
        </p:nvSpPr>
        <p:spPr>
          <a:xfrm>
            <a:off x="4371213" y="150237"/>
            <a:ext cx="307424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a:lvl1pPr>
          </a:lstStyle>
          <a:p>
            <a:r>
              <a:rPr sz="2400"/>
              <a:t>Normalized using DESeq</a:t>
            </a:r>
          </a:p>
        </p:txBody>
      </p:sp>
      <p:sp>
        <p:nvSpPr>
          <p:cNvPr id="550" name="Text"/>
          <p:cNvSpPr txBox="1"/>
          <p:nvPr/>
        </p:nvSpPr>
        <p:spPr>
          <a:xfrm>
            <a:off x="5927750" y="3334102"/>
            <a:ext cx="51361" cy="189796"/>
          </a:xfrm>
          <a:prstGeom prst="rect">
            <a:avLst/>
          </a:prstGeom>
          <a:ln w="12700">
            <a:miter lim="400000"/>
          </a:ln>
        </p:spPr>
        <p:txBody>
          <a:bodyPr wrap="none" lIns="25400" tIns="25400" rIns="25400" bIns="25400" anchor="ctr">
            <a:spAutoFit/>
          </a:bodyPr>
          <a:lstStyle/>
          <a:p>
            <a:endParaRPr sz="9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4" name="Image" descr="Image"/>
          <p:cNvPicPr>
            <a:picLocks noChangeAspect="1"/>
          </p:cNvPicPr>
          <p:nvPr/>
        </p:nvPicPr>
        <p:blipFill>
          <a:blip r:embed="rId3"/>
          <a:stretch>
            <a:fillRect/>
          </a:stretch>
        </p:blipFill>
        <p:spPr>
          <a:xfrm>
            <a:off x="1012969" y="2150326"/>
            <a:ext cx="3054351" cy="3022601"/>
          </a:xfrm>
          <a:prstGeom prst="rect">
            <a:avLst/>
          </a:prstGeom>
          <a:ln w="12700">
            <a:miter lim="400000"/>
          </a:ln>
        </p:spPr>
      </p:pic>
      <p:sp>
        <p:nvSpPr>
          <p:cNvPr id="555" name="https://bioconductor.org/packages/release/bioc/vignettes/DESeq2/inst/doc/DESeq2.html#data-transformations-and-visualization"/>
          <p:cNvSpPr txBox="1"/>
          <p:nvPr/>
        </p:nvSpPr>
        <p:spPr>
          <a:xfrm>
            <a:off x="3278139" y="6432818"/>
            <a:ext cx="617156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https://bioconductor.org/packages/release/bioc/vignettes/DESeq2/inst/doc/DESeq2.html#data-transformations-and-visualization</a:t>
            </a:r>
          </a:p>
        </p:txBody>
      </p:sp>
      <p:pic>
        <p:nvPicPr>
          <p:cNvPr id="556" name="Image" descr="Image"/>
          <p:cNvPicPr>
            <a:picLocks noChangeAspect="1"/>
          </p:cNvPicPr>
          <p:nvPr/>
        </p:nvPicPr>
        <p:blipFill>
          <a:blip r:embed="rId4"/>
          <a:stretch>
            <a:fillRect/>
          </a:stretch>
        </p:blipFill>
        <p:spPr>
          <a:xfrm>
            <a:off x="4584700" y="2153501"/>
            <a:ext cx="3022600" cy="3016251"/>
          </a:xfrm>
          <a:prstGeom prst="rect">
            <a:avLst/>
          </a:prstGeom>
          <a:ln w="12700">
            <a:miter lim="400000"/>
          </a:ln>
        </p:spPr>
      </p:pic>
      <p:pic>
        <p:nvPicPr>
          <p:cNvPr id="557" name="Image" descr="Image"/>
          <p:cNvPicPr>
            <a:picLocks noChangeAspect="1"/>
          </p:cNvPicPr>
          <p:nvPr/>
        </p:nvPicPr>
        <p:blipFill>
          <a:blip r:embed="rId5"/>
          <a:stretch>
            <a:fillRect/>
          </a:stretch>
        </p:blipFill>
        <p:spPr>
          <a:xfrm>
            <a:off x="7973052" y="2153501"/>
            <a:ext cx="2997201" cy="3016251"/>
          </a:xfrm>
          <a:prstGeom prst="rect">
            <a:avLst/>
          </a:prstGeom>
          <a:ln w="12700">
            <a:miter lim="400000"/>
          </a:ln>
        </p:spPr>
      </p:pic>
      <p:sp>
        <p:nvSpPr>
          <p:cNvPr id="558" name="Log2(n+1)"/>
          <p:cNvSpPr txBox="1"/>
          <p:nvPr/>
        </p:nvSpPr>
        <p:spPr>
          <a:xfrm>
            <a:off x="1917735" y="1892180"/>
            <a:ext cx="830356"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a:lvl1pPr>
          </a:lstStyle>
          <a:p>
            <a:r>
              <a:rPr sz="1500"/>
              <a:t>Log2(n+1)</a:t>
            </a:r>
          </a:p>
        </p:txBody>
      </p:sp>
      <p:sp>
        <p:nvSpPr>
          <p:cNvPr id="559" name="vst"/>
          <p:cNvSpPr txBox="1"/>
          <p:nvPr/>
        </p:nvSpPr>
        <p:spPr>
          <a:xfrm>
            <a:off x="5942171" y="1892180"/>
            <a:ext cx="274306"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a:lvl1pPr>
          </a:lstStyle>
          <a:p>
            <a:r>
              <a:rPr sz="1500"/>
              <a:t>vst</a:t>
            </a:r>
          </a:p>
        </p:txBody>
      </p:sp>
      <p:sp>
        <p:nvSpPr>
          <p:cNvPr id="560" name="rlog"/>
          <p:cNvSpPr txBox="1"/>
          <p:nvPr/>
        </p:nvSpPr>
        <p:spPr>
          <a:xfrm>
            <a:off x="9203325" y="1892180"/>
            <a:ext cx="354264"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a:lvl1pPr>
          </a:lstStyle>
          <a:p>
            <a:r>
              <a:rPr sz="1500"/>
              <a:t>rlog</a:t>
            </a:r>
          </a:p>
        </p:txBody>
      </p:sp>
      <p:sp>
        <p:nvSpPr>
          <p:cNvPr id="561" name="Data transformations"/>
          <p:cNvSpPr txBox="1"/>
          <p:nvPr/>
        </p:nvSpPr>
        <p:spPr>
          <a:xfrm>
            <a:off x="4639132" y="651949"/>
            <a:ext cx="269509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a:lvl1pPr>
          </a:lstStyle>
          <a:p>
            <a:r>
              <a:rPr sz="2400"/>
              <a:t>Data transformations</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vst and rlog transformations"/>
          <p:cNvSpPr txBox="1"/>
          <p:nvPr/>
        </p:nvSpPr>
        <p:spPr>
          <a:xfrm>
            <a:off x="4010177" y="294244"/>
            <a:ext cx="365927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vst and rlog transformations</a:t>
            </a:r>
          </a:p>
        </p:txBody>
      </p:sp>
      <p:pic>
        <p:nvPicPr>
          <p:cNvPr id="566" name="Image" descr="Image"/>
          <p:cNvPicPr>
            <a:picLocks noChangeAspect="1"/>
          </p:cNvPicPr>
          <p:nvPr/>
        </p:nvPicPr>
        <p:blipFill>
          <a:blip r:embed="rId3"/>
          <a:stretch>
            <a:fillRect/>
          </a:stretch>
        </p:blipFill>
        <p:spPr>
          <a:xfrm>
            <a:off x="6839995" y="913619"/>
            <a:ext cx="4549358" cy="5190934"/>
          </a:xfrm>
          <a:prstGeom prst="rect">
            <a:avLst/>
          </a:prstGeom>
          <a:ln w="12700">
            <a:miter lim="400000"/>
          </a:ln>
        </p:spPr>
      </p:pic>
      <p:pic>
        <p:nvPicPr>
          <p:cNvPr id="567" name="Image" descr="Image"/>
          <p:cNvPicPr>
            <a:picLocks noChangeAspect="1"/>
          </p:cNvPicPr>
          <p:nvPr/>
        </p:nvPicPr>
        <p:blipFill>
          <a:blip r:embed="rId4"/>
          <a:stretch>
            <a:fillRect/>
          </a:stretch>
        </p:blipFill>
        <p:spPr>
          <a:xfrm>
            <a:off x="532833" y="817508"/>
            <a:ext cx="5730116" cy="5383156"/>
          </a:xfrm>
          <a:prstGeom prst="rect">
            <a:avLst/>
          </a:prstGeom>
          <a:ln w="12700">
            <a:miter lim="400000"/>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A better way - rlog and VST"/>
          <p:cNvSpPr txBox="1"/>
          <p:nvPr/>
        </p:nvSpPr>
        <p:spPr>
          <a:xfrm>
            <a:off x="4077691" y="205624"/>
            <a:ext cx="350756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A better way - rlog and VST</a:t>
            </a:r>
          </a:p>
        </p:txBody>
      </p:sp>
      <p:sp>
        <p:nvSpPr>
          <p:cNvPr id="572" name="Sample1"/>
          <p:cNvSpPr txBox="1"/>
          <p:nvPr/>
        </p:nvSpPr>
        <p:spPr>
          <a:xfrm>
            <a:off x="2144419" y="4638275"/>
            <a:ext cx="45525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Sample1</a:t>
            </a:r>
          </a:p>
        </p:txBody>
      </p:sp>
      <p:sp>
        <p:nvSpPr>
          <p:cNvPr id="573" name="Sample2"/>
          <p:cNvSpPr txBox="1"/>
          <p:nvPr/>
        </p:nvSpPr>
        <p:spPr>
          <a:xfrm rot="16200000">
            <a:off x="376061" y="3139857"/>
            <a:ext cx="45525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Sample2</a:t>
            </a:r>
          </a:p>
        </p:txBody>
      </p:sp>
      <p:sp>
        <p:nvSpPr>
          <p:cNvPr id="574" name="At low expression…"/>
          <p:cNvSpPr txBox="1"/>
          <p:nvPr/>
        </p:nvSpPr>
        <p:spPr>
          <a:xfrm>
            <a:off x="1771877" y="5081552"/>
            <a:ext cx="97783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At low expression</a:t>
            </a:r>
          </a:p>
          <a:p>
            <a:r>
              <a:rPr sz="900"/>
              <a:t>Noise is dominating</a:t>
            </a:r>
          </a:p>
        </p:txBody>
      </p:sp>
      <p:sp>
        <p:nvSpPr>
          <p:cNvPr id="575" name="Better,…"/>
          <p:cNvSpPr txBox="1"/>
          <p:nvPr/>
        </p:nvSpPr>
        <p:spPr>
          <a:xfrm>
            <a:off x="4599889" y="5159094"/>
            <a:ext cx="2050241"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Better, </a:t>
            </a:r>
          </a:p>
          <a:p>
            <a:r>
              <a:rPr sz="900"/>
              <a:t>shifts expression of lower expressed genes</a:t>
            </a:r>
          </a:p>
        </p:txBody>
      </p:sp>
      <p:sp>
        <p:nvSpPr>
          <p:cNvPr id="576" name="Sample1"/>
          <p:cNvSpPr txBox="1"/>
          <p:nvPr/>
        </p:nvSpPr>
        <p:spPr>
          <a:xfrm>
            <a:off x="5167329" y="4638275"/>
            <a:ext cx="45525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Sample1</a:t>
            </a:r>
          </a:p>
        </p:txBody>
      </p:sp>
      <p:pic>
        <p:nvPicPr>
          <p:cNvPr id="577" name="Image" descr="Image"/>
          <p:cNvPicPr>
            <a:picLocks noChangeAspect="1"/>
          </p:cNvPicPr>
          <p:nvPr/>
        </p:nvPicPr>
        <p:blipFill>
          <a:blip r:embed="rId3"/>
          <a:stretch>
            <a:fillRect/>
          </a:stretch>
        </p:blipFill>
        <p:spPr>
          <a:xfrm>
            <a:off x="1239905" y="1262552"/>
            <a:ext cx="10200260" cy="3789323"/>
          </a:xfrm>
          <a:prstGeom prst="rect">
            <a:avLst/>
          </a:prstGeom>
          <a:ln w="12700">
            <a:miter lim="400000"/>
          </a:ln>
        </p:spPr>
      </p:pic>
      <p:sp>
        <p:nvSpPr>
          <p:cNvPr id="578" name="Oval"/>
          <p:cNvSpPr/>
          <p:nvPr/>
        </p:nvSpPr>
        <p:spPr>
          <a:xfrm>
            <a:off x="1977978" y="3122577"/>
            <a:ext cx="1212952" cy="1338810"/>
          </a:xfrm>
          <a:prstGeom prst="ellipse">
            <a:avLst/>
          </a:prstGeom>
          <a:ln w="381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79" name="Shrinks low counts"/>
          <p:cNvSpPr txBox="1"/>
          <p:nvPr/>
        </p:nvSpPr>
        <p:spPr>
          <a:xfrm>
            <a:off x="8188461" y="5228343"/>
            <a:ext cx="95218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Shrinks low counts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Image" descr="Image"/>
          <p:cNvPicPr>
            <a:picLocks noChangeAspect="1"/>
          </p:cNvPicPr>
          <p:nvPr/>
        </p:nvPicPr>
        <p:blipFill>
          <a:blip r:embed="rId3"/>
          <a:stretch>
            <a:fillRect/>
          </a:stretch>
        </p:blipFill>
        <p:spPr>
          <a:xfrm>
            <a:off x="1592659" y="808835"/>
            <a:ext cx="8807288" cy="5616795"/>
          </a:xfrm>
          <a:prstGeom prst="rect">
            <a:avLst/>
          </a:prstGeom>
          <a:ln w="12700">
            <a:miter lim="400000"/>
          </a:ln>
        </p:spPr>
      </p:pic>
      <p:sp>
        <p:nvSpPr>
          <p:cNvPr id="227" name="Approach 2: Fractional Allocation"/>
          <p:cNvSpPr txBox="1"/>
          <p:nvPr/>
        </p:nvSpPr>
        <p:spPr>
          <a:xfrm>
            <a:off x="3652190" y="213737"/>
            <a:ext cx="428566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Approach 2: Fractional Allocation</a:t>
            </a:r>
          </a:p>
        </p:txBody>
      </p:sp>
      <p:sp>
        <p:nvSpPr>
          <p:cNvPr id="228" name="Joel Parker"/>
          <p:cNvSpPr txBox="1"/>
          <p:nvPr/>
        </p:nvSpPr>
        <p:spPr>
          <a:xfrm>
            <a:off x="11045083" y="6413628"/>
            <a:ext cx="56425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Joel Parker</a:t>
            </a:r>
          </a:p>
        </p:txBody>
      </p:sp>
      <p:sp>
        <p:nvSpPr>
          <p:cNvPr id="229" name="Assign based on previous abundances"/>
          <p:cNvSpPr txBox="1"/>
          <p:nvPr/>
        </p:nvSpPr>
        <p:spPr>
          <a:xfrm>
            <a:off x="2981380" y="4700979"/>
            <a:ext cx="4061048"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marL="457200" indent="-457200">
              <a:buSzPct val="123000"/>
              <a:buChar char="•"/>
              <a:defRPr sz="3600"/>
            </a:lvl1pPr>
          </a:lstStyle>
          <a:p>
            <a:r>
              <a:rPr sz="1800"/>
              <a:t>Assign based on previous abundances</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blind = T"/>
          <p:cNvSpPr txBox="1"/>
          <p:nvPr/>
        </p:nvSpPr>
        <p:spPr>
          <a:xfrm>
            <a:off x="5392966" y="1637186"/>
            <a:ext cx="45365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blind = T</a:t>
            </a:r>
          </a:p>
        </p:txBody>
      </p:sp>
      <p:pic>
        <p:nvPicPr>
          <p:cNvPr id="584" name="Image" descr="Image"/>
          <p:cNvPicPr>
            <a:picLocks noChangeAspect="1"/>
          </p:cNvPicPr>
          <p:nvPr/>
        </p:nvPicPr>
        <p:blipFill>
          <a:blip r:embed="rId2"/>
          <a:stretch>
            <a:fillRect/>
          </a:stretch>
        </p:blipFill>
        <p:spPr>
          <a:xfrm>
            <a:off x="3071990" y="1872789"/>
            <a:ext cx="5295901" cy="3867151"/>
          </a:xfrm>
          <a:prstGeom prst="rect">
            <a:avLst/>
          </a:prstGeom>
          <a:ln w="12700">
            <a:miter lim="400000"/>
          </a:ln>
        </p:spPr>
      </p:pic>
      <p:pic>
        <p:nvPicPr>
          <p:cNvPr id="585" name="Image" descr="Image"/>
          <p:cNvPicPr>
            <a:picLocks noChangeAspect="1"/>
          </p:cNvPicPr>
          <p:nvPr/>
        </p:nvPicPr>
        <p:blipFill>
          <a:blip r:embed="rId3"/>
          <a:stretch>
            <a:fillRect/>
          </a:stretch>
        </p:blipFill>
        <p:spPr>
          <a:xfrm>
            <a:off x="3077984" y="358157"/>
            <a:ext cx="6036032" cy="876199"/>
          </a:xfrm>
          <a:prstGeom prst="rect">
            <a:avLst/>
          </a:prstGeom>
          <a:ln w="12700">
            <a:miter lim="400000"/>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7" name="blind = T"/>
          <p:cNvSpPr txBox="1"/>
          <p:nvPr/>
        </p:nvSpPr>
        <p:spPr>
          <a:xfrm>
            <a:off x="2789196" y="1617100"/>
            <a:ext cx="45365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blind = T</a:t>
            </a:r>
          </a:p>
        </p:txBody>
      </p:sp>
      <p:pic>
        <p:nvPicPr>
          <p:cNvPr id="588" name="Image" descr="Image"/>
          <p:cNvPicPr>
            <a:picLocks noChangeAspect="1"/>
          </p:cNvPicPr>
          <p:nvPr/>
        </p:nvPicPr>
        <p:blipFill>
          <a:blip r:embed="rId2"/>
          <a:stretch>
            <a:fillRect/>
          </a:stretch>
        </p:blipFill>
        <p:spPr>
          <a:xfrm>
            <a:off x="711924" y="1772361"/>
            <a:ext cx="5295901" cy="3867151"/>
          </a:xfrm>
          <a:prstGeom prst="rect">
            <a:avLst/>
          </a:prstGeom>
          <a:ln w="12700">
            <a:miter lim="400000"/>
          </a:ln>
        </p:spPr>
      </p:pic>
      <p:pic>
        <p:nvPicPr>
          <p:cNvPr id="589" name="Image" descr="Image"/>
          <p:cNvPicPr>
            <a:picLocks noChangeAspect="1"/>
          </p:cNvPicPr>
          <p:nvPr/>
        </p:nvPicPr>
        <p:blipFill>
          <a:blip r:embed="rId3"/>
          <a:stretch>
            <a:fillRect/>
          </a:stretch>
        </p:blipFill>
        <p:spPr>
          <a:xfrm>
            <a:off x="6352170" y="1731086"/>
            <a:ext cx="5264151" cy="3949701"/>
          </a:xfrm>
          <a:prstGeom prst="rect">
            <a:avLst/>
          </a:prstGeom>
          <a:ln w="12700">
            <a:miter lim="400000"/>
          </a:ln>
        </p:spPr>
      </p:pic>
      <p:sp>
        <p:nvSpPr>
          <p:cNvPr id="590" name="blind = F"/>
          <p:cNvSpPr txBox="1"/>
          <p:nvPr/>
        </p:nvSpPr>
        <p:spPr>
          <a:xfrm>
            <a:off x="8214174" y="1617100"/>
            <a:ext cx="4504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blind = F</a:t>
            </a:r>
          </a:p>
        </p:txBody>
      </p:sp>
      <p:pic>
        <p:nvPicPr>
          <p:cNvPr id="591" name="Image" descr="Image"/>
          <p:cNvPicPr>
            <a:picLocks noChangeAspect="1"/>
          </p:cNvPicPr>
          <p:nvPr/>
        </p:nvPicPr>
        <p:blipFill>
          <a:blip r:embed="rId4"/>
          <a:stretch>
            <a:fillRect/>
          </a:stretch>
        </p:blipFill>
        <p:spPr>
          <a:xfrm>
            <a:off x="3077984" y="358157"/>
            <a:ext cx="6036032" cy="876199"/>
          </a:xfrm>
          <a:prstGeom prst="rect">
            <a:avLst/>
          </a:prstGeom>
          <a:ln w="12700">
            <a:miter lim="400000"/>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ample Clustering"/>
          <p:cNvSpPr txBox="1"/>
          <p:nvPr/>
        </p:nvSpPr>
        <p:spPr>
          <a:xfrm>
            <a:off x="4422842" y="172392"/>
            <a:ext cx="234275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Sample Clustering</a:t>
            </a:r>
          </a:p>
        </p:txBody>
      </p:sp>
      <p:pic>
        <p:nvPicPr>
          <p:cNvPr id="594" name="Image" descr="Image"/>
          <p:cNvPicPr>
            <a:picLocks noChangeAspect="1"/>
          </p:cNvPicPr>
          <p:nvPr/>
        </p:nvPicPr>
        <p:blipFill>
          <a:blip r:embed="rId3"/>
          <a:stretch>
            <a:fillRect/>
          </a:stretch>
        </p:blipFill>
        <p:spPr>
          <a:xfrm>
            <a:off x="5686023" y="2734456"/>
            <a:ext cx="5481086" cy="3379062"/>
          </a:xfrm>
          <a:prstGeom prst="rect">
            <a:avLst/>
          </a:prstGeom>
          <a:ln w="12700">
            <a:miter lim="400000"/>
          </a:ln>
        </p:spPr>
      </p:pic>
      <p:pic>
        <p:nvPicPr>
          <p:cNvPr id="595" name="Image" descr="Image"/>
          <p:cNvPicPr>
            <a:picLocks noChangeAspect="1"/>
          </p:cNvPicPr>
          <p:nvPr/>
        </p:nvPicPr>
        <p:blipFill>
          <a:blip r:embed="rId4"/>
          <a:stretch>
            <a:fillRect/>
          </a:stretch>
        </p:blipFill>
        <p:spPr>
          <a:xfrm>
            <a:off x="805893" y="1485091"/>
            <a:ext cx="6690834" cy="662567"/>
          </a:xfrm>
          <a:prstGeom prst="rect">
            <a:avLst/>
          </a:prstGeom>
          <a:ln w="12700">
            <a:miter lim="400000"/>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R code for QC"/>
          <p:cNvSpPr txBox="1"/>
          <p:nvPr/>
        </p:nvSpPr>
        <p:spPr>
          <a:xfrm>
            <a:off x="5085207" y="3218686"/>
            <a:ext cx="1757469"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a:lvl1pPr>
          </a:lstStyle>
          <a:p>
            <a:r>
              <a:rPr sz="2400"/>
              <a:t>R code for QC</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Lecture 3"/>
          <p:cNvSpPr txBox="1"/>
          <p:nvPr/>
        </p:nvSpPr>
        <p:spPr>
          <a:xfrm>
            <a:off x="5519712" y="326350"/>
            <a:ext cx="121103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a:lvl1pPr>
          </a:lstStyle>
          <a:p>
            <a:r>
              <a:rPr sz="2400"/>
              <a:t>Lecture 3</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P-values"/>
          <p:cNvSpPr txBox="1"/>
          <p:nvPr/>
        </p:nvSpPr>
        <p:spPr>
          <a:xfrm>
            <a:off x="5438013" y="149605"/>
            <a:ext cx="111344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P-values</a:t>
            </a:r>
          </a:p>
        </p:txBody>
      </p:sp>
      <p:pic>
        <p:nvPicPr>
          <p:cNvPr id="604" name="Image" descr="Image"/>
          <p:cNvPicPr>
            <a:picLocks noChangeAspect="1"/>
          </p:cNvPicPr>
          <p:nvPr/>
        </p:nvPicPr>
        <p:blipFill>
          <a:blip r:embed="rId3"/>
          <a:stretch>
            <a:fillRect/>
          </a:stretch>
        </p:blipFill>
        <p:spPr>
          <a:xfrm>
            <a:off x="2702154" y="1230170"/>
            <a:ext cx="6787692" cy="4397660"/>
          </a:xfrm>
          <a:prstGeom prst="rect">
            <a:avLst/>
          </a:prstGeom>
          <a:ln w="12700">
            <a:miter lim="400000"/>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Basic plotting and visualizing of results</a:t>
            </a:r>
          </a:p>
        </p:txBody>
      </p:sp>
      <p:pic>
        <p:nvPicPr>
          <p:cNvPr id="609" name="Image" descr="Image"/>
          <p:cNvPicPr>
            <a:picLocks noChangeAspect="1"/>
          </p:cNvPicPr>
          <p:nvPr/>
        </p:nvPicPr>
        <p:blipFill>
          <a:blip r:embed="rId3"/>
          <a:stretch>
            <a:fillRect/>
          </a:stretch>
        </p:blipFill>
        <p:spPr>
          <a:xfrm>
            <a:off x="2313452" y="1102438"/>
            <a:ext cx="7721157" cy="1592958"/>
          </a:xfrm>
          <a:prstGeom prst="rect">
            <a:avLst/>
          </a:prstGeom>
          <a:ln w="12700">
            <a:miter lim="400000"/>
          </a:ln>
        </p:spPr>
      </p:pic>
      <p:pic>
        <p:nvPicPr>
          <p:cNvPr id="610" name="Image" descr="Image"/>
          <p:cNvPicPr>
            <a:picLocks noChangeAspect="1"/>
          </p:cNvPicPr>
          <p:nvPr/>
        </p:nvPicPr>
        <p:blipFill>
          <a:blip r:embed="rId4"/>
          <a:stretch>
            <a:fillRect/>
          </a:stretch>
        </p:blipFill>
        <p:spPr>
          <a:xfrm>
            <a:off x="2685462" y="2800675"/>
            <a:ext cx="6466526" cy="3496494"/>
          </a:xfrm>
          <a:prstGeom prst="rect">
            <a:avLst/>
          </a:prstGeom>
          <a:ln w="12700">
            <a:miter lim="400000"/>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 name="Image" descr="Image"/>
          <p:cNvPicPr>
            <a:picLocks noChangeAspect="1"/>
          </p:cNvPicPr>
          <p:nvPr/>
        </p:nvPicPr>
        <p:blipFill>
          <a:blip r:embed="rId2"/>
          <a:stretch>
            <a:fillRect/>
          </a:stretch>
        </p:blipFill>
        <p:spPr>
          <a:xfrm>
            <a:off x="6971615" y="1540727"/>
            <a:ext cx="4076701" cy="3200401"/>
          </a:xfrm>
          <a:prstGeom prst="rect">
            <a:avLst/>
          </a:prstGeom>
          <a:ln w="12700">
            <a:miter lim="400000"/>
          </a:ln>
        </p:spPr>
      </p:pic>
      <p:sp>
        <p:nvSpPr>
          <p:cNvPr id="615"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Basic plotting and visualizing of results</a:t>
            </a:r>
          </a:p>
        </p:txBody>
      </p:sp>
      <p:pic>
        <p:nvPicPr>
          <p:cNvPr id="616" name="Image" descr="Image"/>
          <p:cNvPicPr>
            <a:picLocks noChangeAspect="1"/>
          </p:cNvPicPr>
          <p:nvPr/>
        </p:nvPicPr>
        <p:blipFill>
          <a:blip r:embed="rId3"/>
          <a:stretch>
            <a:fillRect/>
          </a:stretch>
        </p:blipFill>
        <p:spPr>
          <a:xfrm>
            <a:off x="702193" y="1898435"/>
            <a:ext cx="5661352" cy="3061131"/>
          </a:xfrm>
          <a:prstGeom prst="rect">
            <a:avLst/>
          </a:prstGeom>
          <a:ln w="12700">
            <a:miter lim="400000"/>
          </a:ln>
        </p:spPr>
      </p:pic>
      <p:sp>
        <p:nvSpPr>
          <p:cNvPr id="617" name="Initial"/>
          <p:cNvSpPr txBox="1"/>
          <p:nvPr/>
        </p:nvSpPr>
        <p:spPr>
          <a:xfrm>
            <a:off x="3577833" y="1713694"/>
            <a:ext cx="597921"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Initial</a:t>
            </a:r>
          </a:p>
        </p:txBody>
      </p:sp>
      <p:sp>
        <p:nvSpPr>
          <p:cNvPr id="618" name="Shrunk"/>
          <p:cNvSpPr txBox="1"/>
          <p:nvPr/>
        </p:nvSpPr>
        <p:spPr>
          <a:xfrm>
            <a:off x="8867814" y="1713694"/>
            <a:ext cx="72295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Shrunk</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Basic plotting and visualizing of results</a:t>
            </a:r>
          </a:p>
        </p:txBody>
      </p:sp>
      <p:sp>
        <p:nvSpPr>
          <p:cNvPr id="621" name="VolcanoPlot"/>
          <p:cNvSpPr txBox="1"/>
          <p:nvPr/>
        </p:nvSpPr>
        <p:spPr>
          <a:xfrm>
            <a:off x="8032556" y="1425621"/>
            <a:ext cx="119500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VolcanoPlot</a:t>
            </a:r>
          </a:p>
        </p:txBody>
      </p:sp>
      <p:pic>
        <p:nvPicPr>
          <p:cNvPr id="622" name="Image" descr="Image"/>
          <p:cNvPicPr>
            <a:picLocks noChangeAspect="1"/>
          </p:cNvPicPr>
          <p:nvPr/>
        </p:nvPicPr>
        <p:blipFill>
          <a:blip r:embed="rId2"/>
          <a:stretch>
            <a:fillRect/>
          </a:stretch>
        </p:blipFill>
        <p:spPr>
          <a:xfrm>
            <a:off x="6608154" y="1741477"/>
            <a:ext cx="4485379" cy="3978834"/>
          </a:xfrm>
          <a:prstGeom prst="rect">
            <a:avLst/>
          </a:prstGeom>
          <a:ln w="12700">
            <a:miter lim="400000"/>
          </a:ln>
        </p:spPr>
      </p:pic>
      <p:pic>
        <p:nvPicPr>
          <p:cNvPr id="623" name="Image" descr="Image"/>
          <p:cNvPicPr>
            <a:picLocks noChangeAspect="1"/>
          </p:cNvPicPr>
          <p:nvPr/>
        </p:nvPicPr>
        <p:blipFill>
          <a:blip r:embed="rId3"/>
          <a:stretch>
            <a:fillRect/>
          </a:stretch>
        </p:blipFill>
        <p:spPr>
          <a:xfrm>
            <a:off x="691388" y="1679166"/>
            <a:ext cx="5227020" cy="4103455"/>
          </a:xfrm>
          <a:prstGeom prst="rect">
            <a:avLst/>
          </a:prstGeom>
          <a:ln w="12700">
            <a:miter lim="400000"/>
          </a:ln>
        </p:spPr>
      </p:pic>
      <p:sp>
        <p:nvSpPr>
          <p:cNvPr id="624" name="Shrunk"/>
          <p:cNvSpPr txBox="1"/>
          <p:nvPr/>
        </p:nvSpPr>
        <p:spPr>
          <a:xfrm>
            <a:off x="3073123" y="1890969"/>
            <a:ext cx="72295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Shrunk</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Basic plotting and visualizing of results</a:t>
            </a:r>
          </a:p>
        </p:txBody>
      </p:sp>
      <p:pic>
        <p:nvPicPr>
          <p:cNvPr id="627" name="Image" descr="Image"/>
          <p:cNvPicPr>
            <a:picLocks noChangeAspect="1"/>
          </p:cNvPicPr>
          <p:nvPr/>
        </p:nvPicPr>
        <p:blipFill>
          <a:blip r:embed="rId2"/>
          <a:stretch>
            <a:fillRect/>
          </a:stretch>
        </p:blipFill>
        <p:spPr>
          <a:xfrm>
            <a:off x="514371" y="1237370"/>
            <a:ext cx="3411661" cy="3749608"/>
          </a:xfrm>
          <a:prstGeom prst="rect">
            <a:avLst/>
          </a:prstGeom>
          <a:ln w="12700">
            <a:miter lim="400000"/>
          </a:ln>
        </p:spPr>
      </p:pic>
      <p:pic>
        <p:nvPicPr>
          <p:cNvPr id="628" name="Image" descr="Image"/>
          <p:cNvPicPr>
            <a:picLocks noChangeAspect="1"/>
          </p:cNvPicPr>
          <p:nvPr/>
        </p:nvPicPr>
        <p:blipFill>
          <a:blip r:embed="rId3"/>
          <a:stretch>
            <a:fillRect/>
          </a:stretch>
        </p:blipFill>
        <p:spPr>
          <a:xfrm>
            <a:off x="1280800" y="5375068"/>
            <a:ext cx="9062241" cy="537868"/>
          </a:xfrm>
          <a:prstGeom prst="rect">
            <a:avLst/>
          </a:prstGeom>
          <a:ln w="12700">
            <a:miter lim="400000"/>
          </a:ln>
        </p:spPr>
      </p:pic>
      <p:pic>
        <p:nvPicPr>
          <p:cNvPr id="629" name="Image" descr="Image"/>
          <p:cNvPicPr>
            <a:picLocks noChangeAspect="1"/>
          </p:cNvPicPr>
          <p:nvPr/>
        </p:nvPicPr>
        <p:blipFill>
          <a:blip r:embed="rId4"/>
          <a:stretch>
            <a:fillRect/>
          </a:stretch>
        </p:blipFill>
        <p:spPr>
          <a:xfrm>
            <a:off x="4303437" y="1400655"/>
            <a:ext cx="3354517" cy="3583414"/>
          </a:xfrm>
          <a:prstGeom prst="rect">
            <a:avLst/>
          </a:prstGeom>
          <a:ln w="12700">
            <a:miter lim="400000"/>
          </a:ln>
        </p:spPr>
      </p:pic>
      <p:pic>
        <p:nvPicPr>
          <p:cNvPr id="630" name="Image" descr="Image"/>
          <p:cNvPicPr>
            <a:picLocks noChangeAspect="1"/>
          </p:cNvPicPr>
          <p:nvPr/>
        </p:nvPicPr>
        <p:blipFill>
          <a:blip r:embed="rId5"/>
          <a:stretch>
            <a:fillRect/>
          </a:stretch>
        </p:blipFill>
        <p:spPr>
          <a:xfrm>
            <a:off x="7826785" y="1320467"/>
            <a:ext cx="3282222" cy="3583414"/>
          </a:xfrm>
          <a:prstGeom prst="rect">
            <a:avLst/>
          </a:prstGeom>
          <a:ln w="12700">
            <a:miter lim="400000"/>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Memory Usage"/>
          <p:cNvSpPr txBox="1"/>
          <p:nvPr/>
        </p:nvSpPr>
        <p:spPr>
          <a:xfrm>
            <a:off x="4699971" y="892425"/>
            <a:ext cx="199054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800" b="1"/>
            </a:lvl1pPr>
          </a:lstStyle>
          <a:p>
            <a:r>
              <a:rPr sz="2400"/>
              <a:t>Memory Usage</a:t>
            </a:r>
          </a:p>
        </p:txBody>
      </p:sp>
      <p:sp>
        <p:nvSpPr>
          <p:cNvPr id="234" name="Kallisto: 282 +/- 22.5, 399M…"/>
          <p:cNvSpPr txBox="1"/>
          <p:nvPr/>
        </p:nvSpPr>
        <p:spPr>
          <a:xfrm>
            <a:off x="4196404" y="1529595"/>
            <a:ext cx="5770811" cy="1713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152400" indent="-152400">
              <a:buSzPct val="40000"/>
              <a:buBlip>
                <a:blip r:embed="rId2"/>
              </a:buBlip>
              <a:defRPr sz="3600"/>
            </a:pPr>
            <a:r>
              <a:t>Kallisto: 282 +/- 22.5, 399M</a:t>
            </a:r>
          </a:p>
          <a:p>
            <a:pPr marL="152400" indent="-152400">
              <a:buSzPct val="40000"/>
              <a:buBlip>
                <a:blip r:embed="rId2"/>
              </a:buBlip>
              <a:defRPr sz="3600"/>
            </a:pPr>
            <a:r>
              <a:t>Salmon: 287.6 +/- 27.4, 339M</a:t>
            </a:r>
          </a:p>
          <a:p>
            <a:pPr marL="152400" indent="-152400">
              <a:buSzPct val="40000"/>
              <a:buBlip>
                <a:blip r:embed="rId2"/>
              </a:buBlip>
              <a:defRPr sz="3600"/>
            </a:pPr>
            <a:r>
              <a:t>RSEM: 8.7, 16GB</a:t>
            </a:r>
          </a:p>
        </p:txBody>
      </p:sp>
      <p:sp>
        <p:nvSpPr>
          <p:cNvPr id="235" name="Runtime"/>
          <p:cNvSpPr txBox="1"/>
          <p:nvPr/>
        </p:nvSpPr>
        <p:spPr>
          <a:xfrm>
            <a:off x="5191156" y="3459425"/>
            <a:ext cx="114005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800" b="1"/>
            </a:lvl1pPr>
          </a:lstStyle>
          <a:p>
            <a:r>
              <a:rPr sz="2400"/>
              <a:t>Runtime</a:t>
            </a:r>
          </a:p>
        </p:txBody>
      </p:sp>
      <p:sp>
        <p:nvSpPr>
          <p:cNvPr id="236" name="Joel Parker"/>
          <p:cNvSpPr txBox="1"/>
          <p:nvPr/>
        </p:nvSpPr>
        <p:spPr>
          <a:xfrm>
            <a:off x="11045083" y="6413628"/>
            <a:ext cx="56425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Joel Parker</a:t>
            </a:r>
          </a:p>
        </p:txBody>
      </p:sp>
      <p:sp>
        <p:nvSpPr>
          <p:cNvPr id="237" name="Kallisto: 11 + /-  3.5, 23 minutes…"/>
          <p:cNvSpPr txBox="1"/>
          <p:nvPr/>
        </p:nvSpPr>
        <p:spPr>
          <a:xfrm>
            <a:off x="3933575" y="4252285"/>
            <a:ext cx="6296467" cy="1713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152400" indent="-152400">
              <a:buSzPct val="40000"/>
              <a:buBlip>
                <a:blip r:embed="rId2"/>
              </a:buBlip>
              <a:defRPr sz="3600"/>
            </a:pPr>
            <a:r>
              <a:rPr dirty="0" err="1"/>
              <a:t>Kallisto</a:t>
            </a:r>
            <a:r>
              <a:rPr dirty="0"/>
              <a:t>: 11 + /-  3.5, 23 minutes </a:t>
            </a:r>
          </a:p>
          <a:p>
            <a:pPr marL="152400" indent="-152400">
              <a:buSzPct val="40000"/>
              <a:buBlip>
                <a:blip r:embed="rId2"/>
              </a:buBlip>
              <a:defRPr sz="3600"/>
            </a:pPr>
            <a:r>
              <a:rPr dirty="0"/>
              <a:t>Salmon: 9.55 +/- 2.2, 15 minutes</a:t>
            </a:r>
          </a:p>
          <a:p>
            <a:pPr marL="152400" indent="-152400">
              <a:buSzPct val="40000"/>
              <a:buBlip>
                <a:blip r:embed="rId2"/>
              </a:buBlip>
              <a:defRPr sz="3600"/>
            </a:pPr>
            <a:r>
              <a:rPr dirty="0"/>
              <a:t>RSEM: 9.1 +/- 3.5 15 hours</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Basic plotting and visualizing of results</a:t>
            </a:r>
          </a:p>
        </p:txBody>
      </p:sp>
      <p:pic>
        <p:nvPicPr>
          <p:cNvPr id="633" name="Image" descr="Image"/>
          <p:cNvPicPr>
            <a:picLocks noChangeAspect="1"/>
          </p:cNvPicPr>
          <p:nvPr/>
        </p:nvPicPr>
        <p:blipFill>
          <a:blip r:embed="rId3"/>
          <a:stretch>
            <a:fillRect/>
          </a:stretch>
        </p:blipFill>
        <p:spPr>
          <a:xfrm>
            <a:off x="4476252" y="837004"/>
            <a:ext cx="3780716" cy="5566728"/>
          </a:xfrm>
          <a:prstGeom prst="rect">
            <a:avLst/>
          </a:prstGeom>
          <a:ln w="12700">
            <a:miter lim="400000"/>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Basic plotting and visualizing of results</a:t>
            </a:r>
          </a:p>
        </p:txBody>
      </p:sp>
      <p:pic>
        <p:nvPicPr>
          <p:cNvPr id="638" name="Image" descr="Image"/>
          <p:cNvPicPr>
            <a:picLocks noChangeAspect="1"/>
          </p:cNvPicPr>
          <p:nvPr/>
        </p:nvPicPr>
        <p:blipFill>
          <a:blip r:embed="rId3"/>
          <a:stretch>
            <a:fillRect/>
          </a:stretch>
        </p:blipFill>
        <p:spPr>
          <a:xfrm>
            <a:off x="1767084" y="1227050"/>
            <a:ext cx="8657833" cy="387023"/>
          </a:xfrm>
          <a:prstGeom prst="rect">
            <a:avLst/>
          </a:prstGeom>
          <a:ln w="12700">
            <a:miter lim="400000"/>
          </a:ln>
        </p:spPr>
      </p:pic>
      <p:pic>
        <p:nvPicPr>
          <p:cNvPr id="639" name="Image" descr="Image"/>
          <p:cNvPicPr>
            <a:picLocks noChangeAspect="1"/>
          </p:cNvPicPr>
          <p:nvPr/>
        </p:nvPicPr>
        <p:blipFill>
          <a:blip r:embed="rId4"/>
          <a:stretch>
            <a:fillRect/>
          </a:stretch>
        </p:blipFill>
        <p:spPr>
          <a:xfrm>
            <a:off x="4377012" y="1647641"/>
            <a:ext cx="3282860" cy="4816267"/>
          </a:xfrm>
          <a:prstGeom prst="rect">
            <a:avLst/>
          </a:prstGeom>
          <a:ln w="12700">
            <a:miter lim="400000"/>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3"/>
          <a:stretch>
            <a:fillRect/>
          </a:stretch>
        </p:blipFill>
        <p:spPr>
          <a:xfrm>
            <a:off x="4048189" y="1268790"/>
            <a:ext cx="4095623" cy="4950362"/>
          </a:xfrm>
          <a:prstGeom prst="rect">
            <a:avLst/>
          </a:prstGeom>
          <a:ln w="12700">
            <a:miter lim="400000"/>
          </a:ln>
        </p:spPr>
      </p:pic>
      <p:sp>
        <p:nvSpPr>
          <p:cNvPr id="644" name="Filter by Fold Change"/>
          <p:cNvSpPr txBox="1"/>
          <p:nvPr/>
        </p:nvSpPr>
        <p:spPr>
          <a:xfrm>
            <a:off x="4521022" y="349040"/>
            <a:ext cx="271414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Filter by Fold Change</a:t>
            </a:r>
          </a:p>
        </p:txBody>
      </p:sp>
      <p:pic>
        <p:nvPicPr>
          <p:cNvPr id="645" name="Image" descr="Image"/>
          <p:cNvPicPr>
            <a:picLocks noChangeAspect="1"/>
          </p:cNvPicPr>
          <p:nvPr/>
        </p:nvPicPr>
        <p:blipFill>
          <a:blip r:embed="rId4"/>
          <a:stretch>
            <a:fillRect/>
          </a:stretch>
        </p:blipFill>
        <p:spPr>
          <a:xfrm>
            <a:off x="2851360" y="1141587"/>
            <a:ext cx="6489280" cy="368388"/>
          </a:xfrm>
          <a:prstGeom prst="rect">
            <a:avLst/>
          </a:prstGeom>
          <a:ln w="12700">
            <a:miter lim="400000"/>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Lecture 4 - Advanced Experimental Designs and Batch Effects"/>
          <p:cNvSpPr txBox="1"/>
          <p:nvPr/>
        </p:nvSpPr>
        <p:spPr>
          <a:xfrm>
            <a:off x="763334" y="3172520"/>
            <a:ext cx="9512476"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6000"/>
            </a:lvl1pPr>
          </a:lstStyle>
          <a:p>
            <a:r>
              <a:rPr sz="3000"/>
              <a:t>Lecture 4 - Advanced Experimental Designs and Batch Effects</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Data sets to illustrate"/>
          <p:cNvSpPr txBox="1"/>
          <p:nvPr/>
        </p:nvSpPr>
        <p:spPr>
          <a:xfrm>
            <a:off x="4515536" y="242884"/>
            <a:ext cx="2764539"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Data sets to illustrate</a:t>
            </a:r>
          </a:p>
        </p:txBody>
      </p:sp>
      <p:sp>
        <p:nvSpPr>
          <p:cNvPr id="652" name="GSE102560 - shRNA KD of SWI/SNF subunits…"/>
          <p:cNvSpPr txBox="1"/>
          <p:nvPr/>
        </p:nvSpPr>
        <p:spPr>
          <a:xfrm>
            <a:off x="4492295" y="947912"/>
            <a:ext cx="211115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GSE102560 - shRNA KD of SWI/SNF subunits</a:t>
            </a:r>
          </a:p>
          <a:p>
            <a:pPr lvl="1"/>
            <a:r>
              <a:rPr sz="900"/>
              <a:t>-GSE10260_count_matrix.csv.gz </a:t>
            </a:r>
          </a:p>
        </p:txBody>
      </p:sp>
      <p:sp>
        <p:nvSpPr>
          <p:cNvPr id="653" name="4 Groups - NS, Brg1, Brm, Double"/>
          <p:cNvSpPr txBox="1"/>
          <p:nvPr/>
        </p:nvSpPr>
        <p:spPr>
          <a:xfrm>
            <a:off x="4518570" y="1381800"/>
            <a:ext cx="159979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4 Groups - NS, Brg1, Brm, Double</a:t>
            </a:r>
          </a:p>
        </p:txBody>
      </p:sp>
      <p:sp>
        <p:nvSpPr>
          <p:cNvPr id="654" name="arid2_es.Rda…"/>
          <p:cNvSpPr txBox="1"/>
          <p:nvPr/>
        </p:nvSpPr>
        <p:spPr>
          <a:xfrm>
            <a:off x="4459757" y="3195603"/>
            <a:ext cx="2204130" cy="466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arid2_es.Rda</a:t>
            </a:r>
          </a:p>
          <a:p>
            <a:r>
              <a:rPr sz="900"/>
              <a:t>mouse - ARID2 KO vs WT ES cells </a:t>
            </a:r>
          </a:p>
          <a:p>
            <a:r>
              <a:rPr sz="900"/>
              <a:t>4 treatment conditions (ES, EB, FGF24, FGF48)</a:t>
            </a:r>
          </a:p>
        </p:txBody>
      </p:sp>
      <p:sp>
        <p:nvSpPr>
          <p:cNvPr id="655" name="load(arid2_es.Rda)…"/>
          <p:cNvSpPr txBox="1"/>
          <p:nvPr/>
        </p:nvSpPr>
        <p:spPr>
          <a:xfrm>
            <a:off x="4909735" y="4131780"/>
            <a:ext cx="1410643"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load(arid2_es.Rda)</a:t>
            </a:r>
          </a:p>
          <a:p>
            <a:r>
              <a:rPr sz="900"/>
              <a:t>dds is a then a DESeqDataSet</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Batch effects"/>
          <p:cNvSpPr txBox="1"/>
          <p:nvPr/>
        </p:nvSpPr>
        <p:spPr>
          <a:xfrm>
            <a:off x="4860249" y="105928"/>
            <a:ext cx="169745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Batch effects</a:t>
            </a:r>
          </a:p>
        </p:txBody>
      </p:sp>
      <p:graphicFrame>
        <p:nvGraphicFramePr>
          <p:cNvPr id="660" name="Table"/>
          <p:cNvGraphicFramePr/>
          <p:nvPr/>
        </p:nvGraphicFramePr>
        <p:xfrm>
          <a:off x="1244084" y="1487962"/>
          <a:ext cx="3187728" cy="3061193"/>
        </p:xfrm>
        <a:graphic>
          <a:graphicData uri="http://schemas.openxmlformats.org/drawingml/2006/table">
            <a:tbl>
              <a:tblPr firstRow="1" firstCol="1"/>
              <a:tblGrid>
                <a:gridCol w="1060459">
                  <a:extLst>
                    <a:ext uri="{9D8B030D-6E8A-4147-A177-3AD203B41FA5}">
                      <a16:colId xmlns:a16="http://schemas.microsoft.com/office/drawing/2014/main" val="20000"/>
                    </a:ext>
                  </a:extLst>
                </a:gridCol>
                <a:gridCol w="1060459">
                  <a:extLst>
                    <a:ext uri="{9D8B030D-6E8A-4147-A177-3AD203B41FA5}">
                      <a16:colId xmlns:a16="http://schemas.microsoft.com/office/drawing/2014/main" val="20001"/>
                    </a:ext>
                  </a:extLst>
                </a:gridCol>
                <a:gridCol w="1060459">
                  <a:extLst>
                    <a:ext uri="{9D8B030D-6E8A-4147-A177-3AD203B41FA5}">
                      <a16:colId xmlns:a16="http://schemas.microsoft.com/office/drawing/2014/main" val="20002"/>
                    </a:ext>
                  </a:extLst>
                </a:gridCol>
              </a:tblGrid>
              <a:tr h="610968">
                <a:tc>
                  <a:txBody>
                    <a:bodyPr/>
                    <a:lstStyle/>
                    <a:p>
                      <a:pPr defTabSz="914400">
                        <a:tabLst>
                          <a:tab pos="1663700" algn="l"/>
                        </a:tabLst>
                        <a:defRPr b="0"/>
                      </a:pPr>
                      <a:r>
                        <a:rPr sz="1600" b="1"/>
                        <a:t>Sample</a:t>
                      </a:r>
                    </a:p>
                  </a:txBody>
                  <a:tcPr marL="25400" marR="25400" marT="25400" marB="25400" anchor="ctr" horzOverflow="overflow"/>
                </a:tc>
                <a:tc>
                  <a:txBody>
                    <a:bodyPr/>
                    <a:lstStyle/>
                    <a:p>
                      <a:pPr defTabSz="914400">
                        <a:tabLst>
                          <a:tab pos="1663700" algn="l"/>
                        </a:tabLst>
                        <a:defRPr b="0"/>
                      </a:pPr>
                      <a:r>
                        <a:rPr sz="1600" b="1"/>
                        <a:t>Condition</a:t>
                      </a:r>
                    </a:p>
                  </a:txBody>
                  <a:tcPr marL="25400" marR="25400" marT="25400" marB="25400" anchor="ctr" horzOverflow="overflow"/>
                </a:tc>
                <a:tc>
                  <a:txBody>
                    <a:bodyPr/>
                    <a:lstStyle/>
                    <a:p>
                      <a:pPr defTabSz="914400">
                        <a:tabLst>
                          <a:tab pos="1663700" algn="l"/>
                        </a:tabLst>
                        <a:defRPr b="0"/>
                      </a:pPr>
                      <a:r>
                        <a:rPr sz="1600" b="1"/>
                        <a:t>Batch</a:t>
                      </a:r>
                    </a:p>
                  </a:txBody>
                  <a:tcPr marL="25400" marR="25400" marT="25400" marB="25400" anchor="ctr" horzOverflow="overflow"/>
                </a:tc>
                <a:extLst>
                  <a:ext uri="{0D108BD9-81ED-4DB2-BD59-A6C34878D82A}">
                    <a16:rowId xmlns:a16="http://schemas.microsoft.com/office/drawing/2014/main" val="10000"/>
                  </a:ext>
                </a:extLst>
              </a:tr>
              <a:tr h="610968">
                <a:tc>
                  <a:txBody>
                    <a:bodyPr/>
                    <a:lstStyle/>
                    <a:p>
                      <a:pPr defTabSz="914400">
                        <a:tabLst>
                          <a:tab pos="1663700" algn="l"/>
                        </a:tabLst>
                        <a:defRPr b="0"/>
                      </a:pPr>
                      <a:r>
                        <a:rPr sz="1600" b="1"/>
                        <a:t>1</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1"/>
                  </a:ext>
                </a:extLst>
              </a:tr>
              <a:tr h="610968">
                <a:tc>
                  <a:txBody>
                    <a:bodyPr/>
                    <a:lstStyle/>
                    <a:p>
                      <a:pPr defTabSz="914400">
                        <a:tabLst>
                          <a:tab pos="1663700" algn="l"/>
                        </a:tabLst>
                        <a:defRPr b="0"/>
                      </a:pPr>
                      <a:r>
                        <a:rPr sz="1600" b="1"/>
                        <a:t>2</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2"/>
                  </a:ext>
                </a:extLst>
              </a:tr>
              <a:tr h="610968">
                <a:tc>
                  <a:txBody>
                    <a:bodyPr/>
                    <a:lstStyle/>
                    <a:p>
                      <a:pPr defTabSz="914400">
                        <a:tabLst>
                          <a:tab pos="1663700" algn="l"/>
                        </a:tabLst>
                        <a:defRPr b="0"/>
                      </a:pPr>
                      <a:r>
                        <a:rPr sz="1600" b="1"/>
                        <a:t>3</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3"/>
                  </a:ext>
                </a:extLst>
              </a:tr>
              <a:tr h="610968">
                <a:tc>
                  <a:txBody>
                    <a:bodyPr/>
                    <a:lstStyle/>
                    <a:p>
                      <a:pPr defTabSz="914400">
                        <a:tabLst>
                          <a:tab pos="1663700" algn="l"/>
                        </a:tabLst>
                        <a:defRPr b="0"/>
                      </a:pPr>
                      <a:r>
                        <a:rPr sz="1600" b="1"/>
                        <a:t>4</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4"/>
                  </a:ext>
                </a:extLst>
              </a:tr>
            </a:tbl>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Batch effects"/>
          <p:cNvSpPr txBox="1"/>
          <p:nvPr/>
        </p:nvSpPr>
        <p:spPr>
          <a:xfrm>
            <a:off x="4860249" y="105928"/>
            <a:ext cx="169745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Batch effects</a:t>
            </a:r>
          </a:p>
        </p:txBody>
      </p:sp>
      <p:graphicFrame>
        <p:nvGraphicFramePr>
          <p:cNvPr id="665" name="Table"/>
          <p:cNvGraphicFramePr/>
          <p:nvPr/>
        </p:nvGraphicFramePr>
        <p:xfrm>
          <a:off x="1244084" y="1487962"/>
          <a:ext cx="3187728" cy="3061193"/>
        </p:xfrm>
        <a:graphic>
          <a:graphicData uri="http://schemas.openxmlformats.org/drawingml/2006/table">
            <a:tbl>
              <a:tblPr firstRow="1" firstCol="1"/>
              <a:tblGrid>
                <a:gridCol w="1060459">
                  <a:extLst>
                    <a:ext uri="{9D8B030D-6E8A-4147-A177-3AD203B41FA5}">
                      <a16:colId xmlns:a16="http://schemas.microsoft.com/office/drawing/2014/main" val="20000"/>
                    </a:ext>
                  </a:extLst>
                </a:gridCol>
                <a:gridCol w="1060459">
                  <a:extLst>
                    <a:ext uri="{9D8B030D-6E8A-4147-A177-3AD203B41FA5}">
                      <a16:colId xmlns:a16="http://schemas.microsoft.com/office/drawing/2014/main" val="20001"/>
                    </a:ext>
                  </a:extLst>
                </a:gridCol>
                <a:gridCol w="1060459">
                  <a:extLst>
                    <a:ext uri="{9D8B030D-6E8A-4147-A177-3AD203B41FA5}">
                      <a16:colId xmlns:a16="http://schemas.microsoft.com/office/drawing/2014/main" val="20002"/>
                    </a:ext>
                  </a:extLst>
                </a:gridCol>
              </a:tblGrid>
              <a:tr h="610968">
                <a:tc>
                  <a:txBody>
                    <a:bodyPr/>
                    <a:lstStyle/>
                    <a:p>
                      <a:pPr defTabSz="914400">
                        <a:tabLst>
                          <a:tab pos="1663700" algn="l"/>
                        </a:tabLst>
                        <a:defRPr b="0"/>
                      </a:pPr>
                      <a:r>
                        <a:rPr sz="1600" b="1"/>
                        <a:t>Sample</a:t>
                      </a:r>
                    </a:p>
                  </a:txBody>
                  <a:tcPr marL="25400" marR="25400" marT="25400" marB="25400" anchor="ctr" horzOverflow="overflow"/>
                </a:tc>
                <a:tc>
                  <a:txBody>
                    <a:bodyPr/>
                    <a:lstStyle/>
                    <a:p>
                      <a:pPr defTabSz="914400">
                        <a:tabLst>
                          <a:tab pos="1663700" algn="l"/>
                        </a:tabLst>
                        <a:defRPr b="0"/>
                      </a:pPr>
                      <a:r>
                        <a:rPr sz="1600" b="1"/>
                        <a:t>Condition</a:t>
                      </a:r>
                    </a:p>
                  </a:txBody>
                  <a:tcPr marL="25400" marR="25400" marT="25400" marB="25400" anchor="ctr" horzOverflow="overflow"/>
                </a:tc>
                <a:tc>
                  <a:txBody>
                    <a:bodyPr/>
                    <a:lstStyle/>
                    <a:p>
                      <a:pPr defTabSz="914400">
                        <a:tabLst>
                          <a:tab pos="1663700" algn="l"/>
                        </a:tabLst>
                        <a:defRPr b="0"/>
                      </a:pPr>
                      <a:r>
                        <a:rPr sz="1600" b="1"/>
                        <a:t>Batch</a:t>
                      </a:r>
                    </a:p>
                  </a:txBody>
                  <a:tcPr marL="25400" marR="25400" marT="25400" marB="25400" anchor="ctr" horzOverflow="overflow"/>
                </a:tc>
                <a:extLst>
                  <a:ext uri="{0D108BD9-81ED-4DB2-BD59-A6C34878D82A}">
                    <a16:rowId xmlns:a16="http://schemas.microsoft.com/office/drawing/2014/main" val="10000"/>
                  </a:ext>
                </a:extLst>
              </a:tr>
              <a:tr h="610968">
                <a:tc>
                  <a:txBody>
                    <a:bodyPr/>
                    <a:lstStyle/>
                    <a:p>
                      <a:pPr defTabSz="914400">
                        <a:tabLst>
                          <a:tab pos="1663700" algn="l"/>
                        </a:tabLst>
                        <a:defRPr b="0"/>
                      </a:pPr>
                      <a:r>
                        <a:rPr sz="1600" b="1"/>
                        <a:t>1</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1"/>
                  </a:ext>
                </a:extLst>
              </a:tr>
              <a:tr h="610968">
                <a:tc>
                  <a:txBody>
                    <a:bodyPr/>
                    <a:lstStyle/>
                    <a:p>
                      <a:pPr defTabSz="914400">
                        <a:tabLst>
                          <a:tab pos="1663700" algn="l"/>
                        </a:tabLst>
                        <a:defRPr b="0"/>
                      </a:pPr>
                      <a:r>
                        <a:rPr sz="1600" b="1"/>
                        <a:t>2</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2"/>
                  </a:ext>
                </a:extLst>
              </a:tr>
              <a:tr h="610968">
                <a:tc>
                  <a:txBody>
                    <a:bodyPr/>
                    <a:lstStyle/>
                    <a:p>
                      <a:pPr defTabSz="914400">
                        <a:tabLst>
                          <a:tab pos="1663700" algn="l"/>
                        </a:tabLst>
                        <a:defRPr b="0"/>
                      </a:pPr>
                      <a:r>
                        <a:rPr sz="1600" b="1"/>
                        <a:t>3</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3"/>
                  </a:ext>
                </a:extLst>
              </a:tr>
              <a:tr h="610968">
                <a:tc>
                  <a:txBody>
                    <a:bodyPr/>
                    <a:lstStyle/>
                    <a:p>
                      <a:pPr defTabSz="914400">
                        <a:tabLst>
                          <a:tab pos="1663700" algn="l"/>
                        </a:tabLst>
                        <a:defRPr b="0"/>
                      </a:pPr>
                      <a:r>
                        <a:rPr sz="1600" b="1"/>
                        <a:t>4</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4"/>
                  </a:ext>
                </a:extLst>
              </a:tr>
            </a:tbl>
          </a:graphicData>
        </a:graphic>
      </p:graphicFrame>
      <p:graphicFrame>
        <p:nvGraphicFramePr>
          <p:cNvPr id="666" name="Table"/>
          <p:cNvGraphicFramePr/>
          <p:nvPr/>
        </p:nvGraphicFramePr>
        <p:xfrm>
          <a:off x="6646907" y="1487962"/>
          <a:ext cx="3187728" cy="3061193"/>
        </p:xfrm>
        <a:graphic>
          <a:graphicData uri="http://schemas.openxmlformats.org/drawingml/2006/table">
            <a:tbl>
              <a:tblPr firstRow="1" firstCol="1"/>
              <a:tblGrid>
                <a:gridCol w="1060459">
                  <a:extLst>
                    <a:ext uri="{9D8B030D-6E8A-4147-A177-3AD203B41FA5}">
                      <a16:colId xmlns:a16="http://schemas.microsoft.com/office/drawing/2014/main" val="20000"/>
                    </a:ext>
                  </a:extLst>
                </a:gridCol>
                <a:gridCol w="1060459">
                  <a:extLst>
                    <a:ext uri="{9D8B030D-6E8A-4147-A177-3AD203B41FA5}">
                      <a16:colId xmlns:a16="http://schemas.microsoft.com/office/drawing/2014/main" val="20001"/>
                    </a:ext>
                  </a:extLst>
                </a:gridCol>
                <a:gridCol w="1060459">
                  <a:extLst>
                    <a:ext uri="{9D8B030D-6E8A-4147-A177-3AD203B41FA5}">
                      <a16:colId xmlns:a16="http://schemas.microsoft.com/office/drawing/2014/main" val="20002"/>
                    </a:ext>
                  </a:extLst>
                </a:gridCol>
              </a:tblGrid>
              <a:tr h="610968">
                <a:tc>
                  <a:txBody>
                    <a:bodyPr/>
                    <a:lstStyle/>
                    <a:p>
                      <a:pPr defTabSz="914400">
                        <a:tabLst>
                          <a:tab pos="1663700" algn="l"/>
                        </a:tabLst>
                        <a:defRPr b="0"/>
                      </a:pPr>
                      <a:r>
                        <a:rPr sz="1600" b="1"/>
                        <a:t>Sample</a:t>
                      </a:r>
                    </a:p>
                  </a:txBody>
                  <a:tcPr marL="25400" marR="25400" marT="25400" marB="25400" anchor="ctr" horzOverflow="overflow"/>
                </a:tc>
                <a:tc>
                  <a:txBody>
                    <a:bodyPr/>
                    <a:lstStyle/>
                    <a:p>
                      <a:pPr defTabSz="914400">
                        <a:tabLst>
                          <a:tab pos="1663700" algn="l"/>
                        </a:tabLst>
                        <a:defRPr b="0"/>
                      </a:pPr>
                      <a:r>
                        <a:rPr sz="1600" b="1"/>
                        <a:t>Condition</a:t>
                      </a:r>
                    </a:p>
                  </a:txBody>
                  <a:tcPr marL="25400" marR="25400" marT="25400" marB="25400" anchor="ctr" horzOverflow="overflow"/>
                </a:tc>
                <a:tc>
                  <a:txBody>
                    <a:bodyPr/>
                    <a:lstStyle/>
                    <a:p>
                      <a:pPr defTabSz="914400">
                        <a:tabLst>
                          <a:tab pos="1663700" algn="l"/>
                        </a:tabLst>
                        <a:defRPr b="0"/>
                      </a:pPr>
                      <a:r>
                        <a:rPr sz="1600" b="1"/>
                        <a:t>Batch</a:t>
                      </a:r>
                    </a:p>
                  </a:txBody>
                  <a:tcPr marL="25400" marR="25400" marT="25400" marB="25400" anchor="ctr" horzOverflow="overflow"/>
                </a:tc>
                <a:extLst>
                  <a:ext uri="{0D108BD9-81ED-4DB2-BD59-A6C34878D82A}">
                    <a16:rowId xmlns:a16="http://schemas.microsoft.com/office/drawing/2014/main" val="10000"/>
                  </a:ext>
                </a:extLst>
              </a:tr>
              <a:tr h="610968">
                <a:tc>
                  <a:txBody>
                    <a:bodyPr/>
                    <a:lstStyle/>
                    <a:p>
                      <a:pPr defTabSz="914400">
                        <a:tabLst>
                          <a:tab pos="1663700" algn="l"/>
                        </a:tabLst>
                        <a:defRPr b="0"/>
                      </a:pPr>
                      <a:r>
                        <a:rPr sz="1600" b="1"/>
                        <a:t>1</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1"/>
                  </a:ext>
                </a:extLst>
              </a:tr>
              <a:tr h="610968">
                <a:tc>
                  <a:txBody>
                    <a:bodyPr/>
                    <a:lstStyle/>
                    <a:p>
                      <a:pPr defTabSz="914400">
                        <a:tabLst>
                          <a:tab pos="1663700" algn="l"/>
                        </a:tabLst>
                        <a:defRPr b="0"/>
                      </a:pPr>
                      <a:r>
                        <a:rPr sz="1600" b="1"/>
                        <a:t>2</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2"/>
                  </a:ext>
                </a:extLst>
              </a:tr>
              <a:tr h="610968">
                <a:tc>
                  <a:txBody>
                    <a:bodyPr/>
                    <a:lstStyle/>
                    <a:p>
                      <a:pPr defTabSz="914400">
                        <a:tabLst>
                          <a:tab pos="1663700" algn="l"/>
                        </a:tabLst>
                        <a:defRPr b="0"/>
                      </a:pPr>
                      <a:r>
                        <a:rPr sz="1600" b="1"/>
                        <a:t>3</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3"/>
                  </a:ext>
                </a:extLst>
              </a:tr>
              <a:tr h="610968">
                <a:tc>
                  <a:txBody>
                    <a:bodyPr/>
                    <a:lstStyle/>
                    <a:p>
                      <a:pPr defTabSz="914400">
                        <a:tabLst>
                          <a:tab pos="1663700" algn="l"/>
                        </a:tabLst>
                        <a:defRPr b="0"/>
                      </a:pPr>
                      <a:r>
                        <a:rPr sz="1600" b="1"/>
                        <a:t>4</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4"/>
                  </a:ext>
                </a:extLst>
              </a:tr>
            </a:tbl>
          </a:graphicData>
        </a:graphic>
      </p:graphicFrame>
      <p:sp>
        <p:nvSpPr>
          <p:cNvPr id="667" name="X"/>
          <p:cNvSpPr txBox="1"/>
          <p:nvPr/>
        </p:nvSpPr>
        <p:spPr>
          <a:xfrm>
            <a:off x="1112018" y="-88029"/>
            <a:ext cx="2877391" cy="6206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80000" b="1">
                <a:solidFill>
                  <a:schemeClr val="accent5">
                    <a:lumOff val="-29866"/>
                  </a:schemeClr>
                </a:solidFill>
              </a:defRPr>
            </a:lvl1pPr>
          </a:lstStyle>
          <a:p>
            <a:r>
              <a:rPr sz="40000"/>
              <a:t>X</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1" name="Image" descr="Image"/>
          <p:cNvPicPr>
            <a:picLocks noChangeAspect="1"/>
          </p:cNvPicPr>
          <p:nvPr/>
        </p:nvPicPr>
        <p:blipFill>
          <a:blip r:embed="rId2"/>
          <a:stretch>
            <a:fillRect/>
          </a:stretch>
        </p:blipFill>
        <p:spPr>
          <a:xfrm>
            <a:off x="1732115" y="1361460"/>
            <a:ext cx="9303392" cy="3695868"/>
          </a:xfrm>
          <a:prstGeom prst="rect">
            <a:avLst/>
          </a:prstGeom>
          <a:ln w="12700">
            <a:miter lim="400000"/>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3" name="Image" descr="Image"/>
          <p:cNvPicPr>
            <a:picLocks noChangeAspect="1"/>
          </p:cNvPicPr>
          <p:nvPr/>
        </p:nvPicPr>
        <p:blipFill>
          <a:blip r:embed="rId3"/>
          <a:stretch>
            <a:fillRect/>
          </a:stretch>
        </p:blipFill>
        <p:spPr>
          <a:xfrm>
            <a:off x="6187637" y="1762505"/>
            <a:ext cx="4934800" cy="3881695"/>
          </a:xfrm>
          <a:prstGeom prst="rect">
            <a:avLst/>
          </a:prstGeom>
          <a:ln w="12700">
            <a:miter lim="400000"/>
          </a:ln>
        </p:spPr>
      </p:pic>
      <p:sp>
        <p:nvSpPr>
          <p:cNvPr id="674" name="PC Plot including batch and condition"/>
          <p:cNvSpPr txBox="1"/>
          <p:nvPr/>
        </p:nvSpPr>
        <p:spPr>
          <a:xfrm>
            <a:off x="3327578" y="283038"/>
            <a:ext cx="479900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PC Plot including batch and condition</a:t>
            </a:r>
          </a:p>
        </p:txBody>
      </p:sp>
      <p:pic>
        <p:nvPicPr>
          <p:cNvPr id="675" name="Image" descr="Image"/>
          <p:cNvPicPr>
            <a:picLocks noChangeAspect="1"/>
          </p:cNvPicPr>
          <p:nvPr/>
        </p:nvPicPr>
        <p:blipFill>
          <a:blip r:embed="rId4"/>
          <a:stretch>
            <a:fillRect/>
          </a:stretch>
        </p:blipFill>
        <p:spPr>
          <a:xfrm>
            <a:off x="364495" y="1784841"/>
            <a:ext cx="5427345" cy="1356837"/>
          </a:xfrm>
          <a:prstGeom prst="rect">
            <a:avLst/>
          </a:prstGeom>
          <a:ln w="12700">
            <a:miter lim="400000"/>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9" name="Image" descr="Image"/>
          <p:cNvPicPr>
            <a:picLocks noChangeAspect="1"/>
          </p:cNvPicPr>
          <p:nvPr/>
        </p:nvPicPr>
        <p:blipFill>
          <a:blip r:embed="rId2"/>
          <a:stretch>
            <a:fillRect/>
          </a:stretch>
        </p:blipFill>
        <p:spPr>
          <a:xfrm>
            <a:off x="1710508" y="1779151"/>
            <a:ext cx="3371851" cy="3098801"/>
          </a:xfrm>
          <a:prstGeom prst="rect">
            <a:avLst/>
          </a:prstGeom>
          <a:ln w="12700">
            <a:miter lim="400000"/>
          </a:ln>
        </p:spPr>
      </p:pic>
      <p:sp>
        <p:nvSpPr>
          <p:cNvPr id="680" name="Strong difference between replicates…"/>
          <p:cNvSpPr txBox="1"/>
          <p:nvPr/>
        </p:nvSpPr>
        <p:spPr>
          <a:xfrm>
            <a:off x="1957886" y="1381434"/>
            <a:ext cx="182421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Strong difference between replicates</a:t>
            </a:r>
          </a:p>
          <a:p>
            <a:r>
              <a:rPr sz="900"/>
              <a:t>But no difference between conditions</a:t>
            </a:r>
          </a:p>
        </p:txBody>
      </p:sp>
      <p:sp>
        <p:nvSpPr>
          <p:cNvPr id="681" name="MT1G"/>
          <p:cNvSpPr txBox="1"/>
          <p:nvPr/>
        </p:nvSpPr>
        <p:spPr>
          <a:xfrm>
            <a:off x="3019428" y="5135906"/>
            <a:ext cx="33663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MT1G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omputational Processing Overview"/>
          <p:cNvSpPr txBox="1"/>
          <p:nvPr/>
        </p:nvSpPr>
        <p:spPr>
          <a:xfrm>
            <a:off x="3380918" y="338554"/>
            <a:ext cx="473514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Computational Processing Overview </a:t>
            </a:r>
          </a:p>
        </p:txBody>
      </p:sp>
      <p:sp>
        <p:nvSpPr>
          <p:cNvPr id="240" name="Technical variation from sequencing is pretty small - but can be present based on library preparation strategies and batches…"/>
          <p:cNvSpPr txBox="1"/>
          <p:nvPr/>
        </p:nvSpPr>
        <p:spPr>
          <a:xfrm>
            <a:off x="802823" y="1571674"/>
            <a:ext cx="10586355" cy="1897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marL="190500" indent="-190500">
              <a:buSzPct val="123000"/>
              <a:buChar char="•"/>
              <a:defRPr sz="3000"/>
            </a:pPr>
            <a:r>
              <a:rPr sz="1500" dirty="0"/>
              <a:t>Technical variation from sequencing is pretty small - but can be present based on library preparation strategies and batches</a:t>
            </a:r>
          </a:p>
          <a:p>
            <a:pPr marL="190500" indent="-190500">
              <a:buSzPct val="123000"/>
              <a:buChar char="•"/>
              <a:defRPr sz="3000"/>
            </a:pPr>
            <a:endParaRPr sz="1500" dirty="0"/>
          </a:p>
          <a:p>
            <a:pPr marL="190500" indent="-190500">
              <a:buSzPct val="123000"/>
              <a:buChar char="•"/>
              <a:defRPr sz="3000"/>
            </a:pPr>
            <a:r>
              <a:rPr sz="1500" dirty="0"/>
              <a:t>Raw results require significant computation processing - many approaches</a:t>
            </a:r>
          </a:p>
          <a:p>
            <a:pPr marL="495300" lvl="1" indent="-190500">
              <a:buSzPct val="123000"/>
              <a:buChar char="•"/>
              <a:defRPr sz="3000"/>
            </a:pPr>
            <a:r>
              <a:rPr sz="1500" b="1" dirty="0"/>
              <a:t>Alignment</a:t>
            </a:r>
            <a:r>
              <a:rPr sz="1500" dirty="0"/>
              <a:t> : How to deal with ambiguous alignments, mapping across splice junctions, identifying new transcripts: Bowtie, </a:t>
            </a:r>
            <a:r>
              <a:rPr sz="1500" dirty="0" err="1"/>
              <a:t>Tophat</a:t>
            </a:r>
            <a:r>
              <a:rPr sz="1500" dirty="0"/>
              <a:t>, STAR, </a:t>
            </a:r>
            <a:r>
              <a:rPr sz="1500" dirty="0" err="1"/>
              <a:t>HiSat</a:t>
            </a:r>
            <a:endParaRPr sz="1500" dirty="0"/>
          </a:p>
          <a:p>
            <a:pPr marL="495300" lvl="1" indent="-190500">
              <a:buSzPct val="123000"/>
              <a:buChar char="•"/>
              <a:defRPr sz="3000"/>
            </a:pPr>
            <a:r>
              <a:rPr sz="1500" b="1" dirty="0"/>
              <a:t>Abundance</a:t>
            </a:r>
            <a:r>
              <a:rPr sz="1500" dirty="0"/>
              <a:t> </a:t>
            </a:r>
            <a:r>
              <a:rPr sz="1500" b="1" dirty="0"/>
              <a:t>Estimation</a:t>
            </a:r>
            <a:r>
              <a:rPr sz="1500" dirty="0"/>
              <a:t>: Gene or transcript; alignment based or alignment free, what to do with multimapping. RSEM, Cufflinks, Salmon, </a:t>
            </a:r>
            <a:r>
              <a:rPr sz="1500" dirty="0" err="1"/>
              <a:t>Kallisto</a:t>
            </a:r>
            <a:r>
              <a:rPr sz="1500" dirty="0"/>
              <a:t>, </a:t>
            </a:r>
            <a:r>
              <a:rPr sz="1500" dirty="0" err="1"/>
              <a:t>featureCounts</a:t>
            </a:r>
            <a:endParaRPr sz="1500" dirty="0"/>
          </a:p>
          <a:p>
            <a:pPr marL="495300" lvl="1" indent="-190500">
              <a:buSzPct val="123000"/>
              <a:buChar char="•"/>
              <a:defRPr sz="3000"/>
            </a:pPr>
            <a:r>
              <a:rPr sz="1500" b="1" dirty="0"/>
              <a:t>Normalization</a:t>
            </a:r>
            <a:r>
              <a:rPr sz="1500" dirty="0"/>
              <a:t> </a:t>
            </a:r>
            <a:r>
              <a:rPr sz="1500" b="1" dirty="0"/>
              <a:t>strategies</a:t>
            </a:r>
            <a:r>
              <a:rPr sz="1500" dirty="0"/>
              <a:t>: Total reads, upper quartile, effects of length, median ratios</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3" name="Image" descr="Image"/>
          <p:cNvPicPr>
            <a:picLocks noChangeAspect="1"/>
          </p:cNvPicPr>
          <p:nvPr/>
        </p:nvPicPr>
        <p:blipFill>
          <a:blip r:embed="rId2"/>
          <a:stretch>
            <a:fillRect/>
          </a:stretch>
        </p:blipFill>
        <p:spPr>
          <a:xfrm>
            <a:off x="1710508" y="1779151"/>
            <a:ext cx="3371851" cy="3098801"/>
          </a:xfrm>
          <a:prstGeom prst="rect">
            <a:avLst/>
          </a:prstGeom>
          <a:ln w="12700">
            <a:miter lim="400000"/>
          </a:ln>
        </p:spPr>
      </p:pic>
      <p:pic>
        <p:nvPicPr>
          <p:cNvPr id="684" name="Image" descr="Image"/>
          <p:cNvPicPr>
            <a:picLocks noChangeAspect="1"/>
          </p:cNvPicPr>
          <p:nvPr/>
        </p:nvPicPr>
        <p:blipFill>
          <a:blip r:embed="rId3"/>
          <a:stretch>
            <a:fillRect/>
          </a:stretch>
        </p:blipFill>
        <p:spPr>
          <a:xfrm>
            <a:off x="6842844" y="1675869"/>
            <a:ext cx="3565337" cy="3305364"/>
          </a:xfrm>
          <a:prstGeom prst="rect">
            <a:avLst/>
          </a:prstGeom>
          <a:ln w="12700">
            <a:miter lim="400000"/>
          </a:ln>
        </p:spPr>
      </p:pic>
      <p:sp>
        <p:nvSpPr>
          <p:cNvPr id="685" name="Strong difference between replicates…"/>
          <p:cNvSpPr txBox="1"/>
          <p:nvPr/>
        </p:nvSpPr>
        <p:spPr>
          <a:xfrm>
            <a:off x="1957886" y="1381434"/>
            <a:ext cx="182421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Strong difference between replicates</a:t>
            </a:r>
          </a:p>
          <a:p>
            <a:r>
              <a:rPr sz="900"/>
              <a:t>But no difference between conditions</a:t>
            </a:r>
          </a:p>
        </p:txBody>
      </p:sp>
      <p:sp>
        <p:nvSpPr>
          <p:cNvPr id="686" name="Strong difference between replicates…"/>
          <p:cNvSpPr txBox="1"/>
          <p:nvPr/>
        </p:nvSpPr>
        <p:spPr>
          <a:xfrm>
            <a:off x="7218590" y="1250314"/>
            <a:ext cx="1788951"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Strong difference between replicates</a:t>
            </a:r>
          </a:p>
          <a:p>
            <a:r>
              <a:rPr sz="900"/>
              <a:t>Still difference between groups</a:t>
            </a:r>
          </a:p>
        </p:txBody>
      </p:sp>
      <p:sp>
        <p:nvSpPr>
          <p:cNvPr id="687" name="CDC42EP2"/>
          <p:cNvSpPr txBox="1"/>
          <p:nvPr/>
        </p:nvSpPr>
        <p:spPr>
          <a:xfrm>
            <a:off x="8298663" y="5135906"/>
            <a:ext cx="53219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CDC42EP2</a:t>
            </a:r>
          </a:p>
        </p:txBody>
      </p:sp>
      <p:sp>
        <p:nvSpPr>
          <p:cNvPr id="688" name="MT1G"/>
          <p:cNvSpPr txBox="1"/>
          <p:nvPr/>
        </p:nvSpPr>
        <p:spPr>
          <a:xfrm>
            <a:off x="3019428" y="5135906"/>
            <a:ext cx="33663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MT1G</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How to handle Batch Effects"/>
          <p:cNvSpPr txBox="1"/>
          <p:nvPr/>
        </p:nvSpPr>
        <p:spPr>
          <a:xfrm>
            <a:off x="3867563" y="283166"/>
            <a:ext cx="354667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a:lvl1pPr>
          </a:lstStyle>
          <a:p>
            <a:r>
              <a:rPr sz="2400"/>
              <a:t>How to handle Batch Effects</a:t>
            </a:r>
          </a:p>
        </p:txBody>
      </p:sp>
      <p:sp>
        <p:nvSpPr>
          <p:cNvPr id="691" name="The easy way - we know which samples came from which batches"/>
          <p:cNvSpPr txBox="1"/>
          <p:nvPr/>
        </p:nvSpPr>
        <p:spPr>
          <a:xfrm>
            <a:off x="3067514" y="1516161"/>
            <a:ext cx="5170005"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a:lvl1pPr>
          </a:lstStyle>
          <a:p>
            <a:r>
              <a:rPr sz="1500"/>
              <a:t>The easy way - we know which samples came from which batches</a:t>
            </a:r>
          </a:p>
        </p:txBody>
      </p:sp>
      <p:sp>
        <p:nvSpPr>
          <p:cNvPr id="692" name="DESeqDataSet(counts, colData, design = ~ batch + condition)"/>
          <p:cNvSpPr txBox="1"/>
          <p:nvPr/>
        </p:nvSpPr>
        <p:spPr>
          <a:xfrm>
            <a:off x="2575782" y="2653786"/>
            <a:ext cx="11578362"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600" b="1"/>
            </a:pPr>
            <a:r>
              <a:t>DESeqDataSet(counts, colData, design = ~ batch + condition)</a:t>
            </a:r>
          </a:p>
        </p:txBody>
      </p:sp>
      <p:sp>
        <p:nvSpPr>
          <p:cNvPr id="693" name="assay(vsd) &lt;- limma::removeBatchEffect(assay(vsd), batch = vsd$rep)"/>
          <p:cNvSpPr txBox="1"/>
          <p:nvPr/>
        </p:nvSpPr>
        <p:spPr>
          <a:xfrm>
            <a:off x="2136388" y="4035892"/>
            <a:ext cx="6611938"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assay(vsd) &lt;- limma::removeBatchEffect(assay(vsd), batch = vsd$rep)</a:t>
            </a:r>
          </a:p>
        </p:txBody>
      </p:sp>
      <p:sp>
        <p:nvSpPr>
          <p:cNvPr id="694" name="For Differential expression analysis - account for them in the DESeq design formula - Does not change underlying data"/>
          <p:cNvSpPr txBox="1"/>
          <p:nvPr/>
        </p:nvSpPr>
        <p:spPr>
          <a:xfrm>
            <a:off x="1212249" y="2639609"/>
            <a:ext cx="5573642"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For Differential expression analysis - </a:t>
            </a:r>
            <a:r>
              <a:rPr sz="900" b="1"/>
              <a:t>account</a:t>
            </a:r>
            <a:r>
              <a:rPr sz="900"/>
              <a:t> for them in the DESeq design formula - Does not change underlying data</a:t>
            </a:r>
          </a:p>
        </p:txBody>
      </p:sp>
      <p:sp>
        <p:nvSpPr>
          <p:cNvPr id="695" name="For visualizing - correct the matrix to remove the effect"/>
          <p:cNvSpPr txBox="1"/>
          <p:nvPr/>
        </p:nvSpPr>
        <p:spPr>
          <a:xfrm>
            <a:off x="1257011" y="3768008"/>
            <a:ext cx="2644955"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For visualizing - correct the matrix to </a:t>
            </a:r>
            <a:r>
              <a:rPr sz="900" b="1"/>
              <a:t>remove</a:t>
            </a:r>
            <a:r>
              <a:rPr sz="900"/>
              <a:t> the effect</a:t>
            </a:r>
          </a:p>
        </p:txBody>
      </p:sp>
      <p:sp>
        <p:nvSpPr>
          <p:cNvPr id="696" name="This alters the data in the variance stabilized matrix  based on the batch information in the replicate column of our design matrix"/>
          <p:cNvSpPr txBox="1"/>
          <p:nvPr/>
        </p:nvSpPr>
        <p:spPr>
          <a:xfrm>
            <a:off x="1468330" y="4441968"/>
            <a:ext cx="6076985"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This alters the data in the variance stabilized matrix  based on the batch information in the replicate column of our design matrix</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0" name="Image" descr="Image"/>
          <p:cNvPicPr>
            <a:picLocks noChangeAspect="1"/>
          </p:cNvPicPr>
          <p:nvPr/>
        </p:nvPicPr>
        <p:blipFill>
          <a:blip r:embed="rId3"/>
          <a:stretch>
            <a:fillRect/>
          </a:stretch>
        </p:blipFill>
        <p:spPr>
          <a:xfrm>
            <a:off x="6814305" y="1500393"/>
            <a:ext cx="4628657" cy="3857214"/>
          </a:xfrm>
          <a:prstGeom prst="rect">
            <a:avLst/>
          </a:prstGeom>
          <a:ln w="12700">
            <a:miter lim="400000"/>
          </a:ln>
        </p:spPr>
      </p:pic>
      <p:sp>
        <p:nvSpPr>
          <p:cNvPr id="701" name="~ batch + condition"/>
          <p:cNvSpPr txBox="1"/>
          <p:nvPr/>
        </p:nvSpPr>
        <p:spPr>
          <a:xfrm>
            <a:off x="5438028" y="251672"/>
            <a:ext cx="187724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 batch + condition</a:t>
            </a:r>
          </a:p>
        </p:txBody>
      </p:sp>
      <p:pic>
        <p:nvPicPr>
          <p:cNvPr id="702" name="Image" descr="Image"/>
          <p:cNvPicPr>
            <a:picLocks noChangeAspect="1"/>
          </p:cNvPicPr>
          <p:nvPr/>
        </p:nvPicPr>
        <p:blipFill>
          <a:blip r:embed="rId4"/>
          <a:stretch>
            <a:fillRect/>
          </a:stretch>
        </p:blipFill>
        <p:spPr>
          <a:xfrm>
            <a:off x="718908" y="2401944"/>
            <a:ext cx="5540326" cy="2820036"/>
          </a:xfrm>
          <a:prstGeom prst="rect">
            <a:avLst/>
          </a:prstGeom>
          <a:ln w="12700">
            <a:miter lim="400000"/>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 name="Image" descr="Image"/>
          <p:cNvPicPr>
            <a:picLocks noChangeAspect="1"/>
          </p:cNvPicPr>
          <p:nvPr/>
        </p:nvPicPr>
        <p:blipFill>
          <a:blip r:embed="rId3"/>
          <a:stretch>
            <a:fillRect/>
          </a:stretch>
        </p:blipFill>
        <p:spPr>
          <a:xfrm>
            <a:off x="6372813" y="1255197"/>
            <a:ext cx="5528979" cy="4849615"/>
          </a:xfrm>
          <a:prstGeom prst="rect">
            <a:avLst/>
          </a:prstGeom>
          <a:ln w="12700">
            <a:miter lim="400000"/>
          </a:ln>
        </p:spPr>
      </p:pic>
      <p:pic>
        <p:nvPicPr>
          <p:cNvPr id="707" name="Image" descr="Image"/>
          <p:cNvPicPr>
            <a:picLocks noChangeAspect="1"/>
          </p:cNvPicPr>
          <p:nvPr/>
        </p:nvPicPr>
        <p:blipFill>
          <a:blip r:embed="rId4"/>
          <a:stretch>
            <a:fillRect/>
          </a:stretch>
        </p:blipFill>
        <p:spPr>
          <a:xfrm>
            <a:off x="300032" y="1360918"/>
            <a:ext cx="5896512" cy="4638174"/>
          </a:xfrm>
          <a:prstGeom prst="rect">
            <a:avLst/>
          </a:prstGeom>
          <a:ln w="12700">
            <a:miter lim="400000"/>
          </a:ln>
        </p:spPr>
      </p:pic>
      <p:sp>
        <p:nvSpPr>
          <p:cNvPr id="708" name="no correction"/>
          <p:cNvSpPr txBox="1"/>
          <p:nvPr/>
        </p:nvSpPr>
        <p:spPr>
          <a:xfrm>
            <a:off x="2355404" y="1042666"/>
            <a:ext cx="68127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no correction</a:t>
            </a:r>
          </a:p>
        </p:txBody>
      </p:sp>
      <p:sp>
        <p:nvSpPr>
          <p:cNvPr id="709" name="correction"/>
          <p:cNvSpPr txBox="1"/>
          <p:nvPr/>
        </p:nvSpPr>
        <p:spPr>
          <a:xfrm>
            <a:off x="8682900" y="1042666"/>
            <a:ext cx="53380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correction</a:t>
            </a:r>
          </a:p>
        </p:txBody>
      </p:sp>
      <p:sp>
        <p:nvSpPr>
          <p:cNvPr id="710" name="limma::removeBatchEffect()"/>
          <p:cNvSpPr txBox="1"/>
          <p:nvPr/>
        </p:nvSpPr>
        <p:spPr>
          <a:xfrm>
            <a:off x="4853716" y="223196"/>
            <a:ext cx="273158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limma::removeBatchEffect()</a:t>
            </a:r>
          </a:p>
        </p:txBody>
      </p:sp>
      <p:pic>
        <p:nvPicPr>
          <p:cNvPr id="711" name="Image" descr="Image"/>
          <p:cNvPicPr>
            <a:picLocks noChangeAspect="1"/>
          </p:cNvPicPr>
          <p:nvPr/>
        </p:nvPicPr>
        <p:blipFill>
          <a:blip r:embed="rId5"/>
          <a:stretch>
            <a:fillRect/>
          </a:stretch>
        </p:blipFill>
        <p:spPr>
          <a:xfrm>
            <a:off x="3255870" y="505203"/>
            <a:ext cx="5896512" cy="409007"/>
          </a:xfrm>
          <a:prstGeom prst="rect">
            <a:avLst/>
          </a:prstGeom>
          <a:ln w="12700">
            <a:miter lim="400000"/>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Finding Batch Effects"/>
          <p:cNvSpPr txBox="1"/>
          <p:nvPr/>
        </p:nvSpPr>
        <p:spPr>
          <a:xfrm>
            <a:off x="4314923" y="416096"/>
            <a:ext cx="268849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Finding Batch Effects</a:t>
            </a:r>
          </a:p>
        </p:txBody>
      </p:sp>
      <p:sp>
        <p:nvSpPr>
          <p:cNvPr id="716" name="What if you don’t know the batches, but suspect there is a batch effect?"/>
          <p:cNvSpPr txBox="1"/>
          <p:nvPr/>
        </p:nvSpPr>
        <p:spPr>
          <a:xfrm>
            <a:off x="3002280" y="1314528"/>
            <a:ext cx="5656998"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a:lvl1pPr>
          </a:lstStyle>
          <a:p>
            <a:r>
              <a:rPr sz="1500"/>
              <a:t>What if you don’t know the batches, but suspect there is a batch effect?</a:t>
            </a:r>
          </a:p>
        </p:txBody>
      </p:sp>
      <p:pic>
        <p:nvPicPr>
          <p:cNvPr id="717" name="Image" descr="Image"/>
          <p:cNvPicPr>
            <a:picLocks noChangeAspect="1"/>
          </p:cNvPicPr>
          <p:nvPr/>
        </p:nvPicPr>
        <p:blipFill>
          <a:blip r:embed="rId3"/>
          <a:stretch>
            <a:fillRect/>
          </a:stretch>
        </p:blipFill>
        <p:spPr>
          <a:xfrm>
            <a:off x="712510" y="1834920"/>
            <a:ext cx="4724868" cy="4135375"/>
          </a:xfrm>
          <a:prstGeom prst="rect">
            <a:avLst/>
          </a:prstGeom>
          <a:ln w="12700">
            <a:miter lim="400000"/>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Specific two models…"/>
          <p:cNvSpPr txBox="1"/>
          <p:nvPr/>
        </p:nvSpPr>
        <p:spPr>
          <a:xfrm>
            <a:off x="802522" y="1851368"/>
            <a:ext cx="2686633" cy="466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r>
              <a:rPr sz="900"/>
              <a:t>Specific two models</a:t>
            </a:r>
          </a:p>
          <a:p>
            <a:pPr algn="l"/>
            <a:r>
              <a:rPr sz="900"/>
              <a:t>full  = ~condition {the effect(s) we care about } </a:t>
            </a:r>
          </a:p>
          <a:p>
            <a:pPr algn="l"/>
            <a:r>
              <a:rPr sz="900"/>
              <a:t>reduced = ~1 { everything else , here just the intercept  }</a:t>
            </a:r>
          </a:p>
        </p:txBody>
      </p:sp>
      <p:sp>
        <p:nvSpPr>
          <p:cNvPr id="722" name="Finding unknown variation/batch effects"/>
          <p:cNvSpPr txBox="1"/>
          <p:nvPr/>
        </p:nvSpPr>
        <p:spPr>
          <a:xfrm>
            <a:off x="3266042" y="77437"/>
            <a:ext cx="5235344"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Finding unknown variation/batch effects</a:t>
            </a:r>
          </a:p>
        </p:txBody>
      </p:sp>
      <p:sp>
        <p:nvSpPr>
          <p:cNvPr id="723" name="package - sva…"/>
          <p:cNvSpPr txBox="1"/>
          <p:nvPr/>
        </p:nvSpPr>
        <p:spPr>
          <a:xfrm>
            <a:off x="812649" y="1149146"/>
            <a:ext cx="169597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b="1"/>
            </a:pPr>
            <a:r>
              <a:rPr sz="900"/>
              <a:t>package - sva</a:t>
            </a:r>
          </a:p>
          <a:p>
            <a:pPr algn="l"/>
            <a:r>
              <a:rPr sz="900"/>
              <a:t>* could also use RUVseq or comBat</a:t>
            </a:r>
          </a:p>
        </p:txBody>
      </p:sp>
      <p:pic>
        <p:nvPicPr>
          <p:cNvPr id="724" name="Image" descr="Image"/>
          <p:cNvPicPr>
            <a:picLocks noChangeAspect="1"/>
          </p:cNvPicPr>
          <p:nvPr/>
        </p:nvPicPr>
        <p:blipFill>
          <a:blip r:embed="rId3"/>
          <a:stretch>
            <a:fillRect/>
          </a:stretch>
        </p:blipFill>
        <p:spPr>
          <a:xfrm>
            <a:off x="442604" y="2454095"/>
            <a:ext cx="6615064" cy="1949811"/>
          </a:xfrm>
          <a:prstGeom prst="rect">
            <a:avLst/>
          </a:prstGeom>
          <a:ln w="12700">
            <a:miter lim="400000"/>
          </a:ln>
        </p:spPr>
      </p:pic>
      <p:pic>
        <p:nvPicPr>
          <p:cNvPr id="725" name="Image" descr="Image"/>
          <p:cNvPicPr>
            <a:picLocks noChangeAspect="1"/>
          </p:cNvPicPr>
          <p:nvPr/>
        </p:nvPicPr>
        <p:blipFill>
          <a:blip r:embed="rId4"/>
          <a:stretch>
            <a:fillRect/>
          </a:stretch>
        </p:blipFill>
        <p:spPr>
          <a:xfrm>
            <a:off x="7537313" y="1348688"/>
            <a:ext cx="2142859" cy="2808182"/>
          </a:xfrm>
          <a:prstGeom prst="rect">
            <a:avLst/>
          </a:prstGeom>
          <a:ln w="12700">
            <a:miter lim="400000"/>
          </a:ln>
        </p:spPr>
      </p:pic>
      <p:sp>
        <p:nvSpPr>
          <p:cNvPr id="726" name="Surrogate Variables…"/>
          <p:cNvSpPr txBox="1"/>
          <p:nvPr/>
        </p:nvSpPr>
        <p:spPr>
          <a:xfrm>
            <a:off x="6639142" y="4740198"/>
            <a:ext cx="327333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Surrogate Variables</a:t>
            </a:r>
          </a:p>
          <a:p>
            <a:pPr algn="l"/>
            <a:r>
              <a:rPr sz="900"/>
              <a:t>They can be incorporated in to our design just like any other variable</a:t>
            </a:r>
          </a:p>
        </p:txBody>
      </p:sp>
      <p:sp>
        <p:nvSpPr>
          <p:cNvPr id="727" name="Line"/>
          <p:cNvSpPr/>
          <p:nvPr/>
        </p:nvSpPr>
        <p:spPr>
          <a:xfrm flipH="1" flipV="1">
            <a:off x="8315754" y="4260386"/>
            <a:ext cx="405769" cy="405769"/>
          </a:xfrm>
          <a:prstGeom prst="line">
            <a:avLst/>
          </a:prstGeom>
          <a:ln w="25400">
            <a:solidFill>
              <a:srgbClr val="000000"/>
            </a:solidFill>
            <a:miter lim="400000"/>
            <a:tailEnd type="triangle"/>
          </a:ln>
        </p:spPr>
        <p:txBody>
          <a:bodyPr lIns="25400" tIns="25400" rIns="25400" bIns="25400" anchor="ctr"/>
          <a:lstStyle/>
          <a:p>
            <a:endParaRPr sz="900"/>
          </a:p>
        </p:txBody>
      </p:sp>
      <p:sp>
        <p:nvSpPr>
          <p:cNvPr id="728" name="Line"/>
          <p:cNvSpPr/>
          <p:nvPr/>
        </p:nvSpPr>
        <p:spPr>
          <a:xfrm flipV="1">
            <a:off x="9131762" y="4252945"/>
            <a:ext cx="113865" cy="423493"/>
          </a:xfrm>
          <a:prstGeom prst="line">
            <a:avLst/>
          </a:prstGeom>
          <a:ln w="25400">
            <a:solidFill>
              <a:srgbClr val="000000"/>
            </a:solidFill>
            <a:miter lim="400000"/>
            <a:tailEnd type="triangle"/>
          </a:ln>
        </p:spPr>
        <p:txBody>
          <a:bodyPr lIns="25400" tIns="25400" rIns="25400" bIns="25400" anchor="ctr"/>
          <a:lstStyle/>
          <a:p>
            <a:endParaRPr sz="90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Finding unknown variation/batch effects"/>
          <p:cNvSpPr txBox="1"/>
          <p:nvPr/>
        </p:nvSpPr>
        <p:spPr>
          <a:xfrm>
            <a:off x="3266042" y="77437"/>
            <a:ext cx="5235344"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Finding unknown variation/batch effects</a:t>
            </a:r>
          </a:p>
        </p:txBody>
      </p:sp>
      <p:pic>
        <p:nvPicPr>
          <p:cNvPr id="733" name="Image" descr="Image"/>
          <p:cNvPicPr>
            <a:picLocks noChangeAspect="1"/>
          </p:cNvPicPr>
          <p:nvPr/>
        </p:nvPicPr>
        <p:blipFill>
          <a:blip r:embed="rId3"/>
          <a:stretch>
            <a:fillRect/>
          </a:stretch>
        </p:blipFill>
        <p:spPr>
          <a:xfrm>
            <a:off x="6265091" y="1231431"/>
            <a:ext cx="4619535" cy="2296493"/>
          </a:xfrm>
          <a:prstGeom prst="rect">
            <a:avLst/>
          </a:prstGeom>
          <a:ln w="12700">
            <a:miter lim="400000"/>
          </a:ln>
        </p:spPr>
      </p:pic>
      <p:pic>
        <p:nvPicPr>
          <p:cNvPr id="734" name="Image" descr="Image"/>
          <p:cNvPicPr>
            <a:picLocks noChangeAspect="1"/>
          </p:cNvPicPr>
          <p:nvPr/>
        </p:nvPicPr>
        <p:blipFill>
          <a:blip r:embed="rId4"/>
          <a:stretch>
            <a:fillRect/>
          </a:stretch>
        </p:blipFill>
        <p:spPr>
          <a:xfrm>
            <a:off x="6254724" y="3641032"/>
            <a:ext cx="4640268" cy="2074160"/>
          </a:xfrm>
          <a:prstGeom prst="rect">
            <a:avLst/>
          </a:prstGeom>
          <a:ln w="12700">
            <a:miter lim="400000"/>
          </a:ln>
        </p:spPr>
      </p:pic>
      <p:pic>
        <p:nvPicPr>
          <p:cNvPr id="735" name="Image" descr="Image"/>
          <p:cNvPicPr>
            <a:picLocks noChangeAspect="1"/>
          </p:cNvPicPr>
          <p:nvPr/>
        </p:nvPicPr>
        <p:blipFill>
          <a:blip r:embed="rId5"/>
          <a:stretch>
            <a:fillRect/>
          </a:stretch>
        </p:blipFill>
        <p:spPr>
          <a:xfrm>
            <a:off x="366466" y="1557433"/>
            <a:ext cx="5167091" cy="997607"/>
          </a:xfrm>
          <a:prstGeom prst="rect">
            <a:avLst/>
          </a:prstGeom>
          <a:ln w="12700">
            <a:miter lim="400000"/>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We can use the surrogate variables to correct the actual counts, just like we did with known batches before"/>
          <p:cNvSpPr txBox="1"/>
          <p:nvPr/>
        </p:nvSpPr>
        <p:spPr>
          <a:xfrm>
            <a:off x="1558348" y="320666"/>
            <a:ext cx="9226855"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4800" b="1"/>
            </a:lvl1pPr>
          </a:lstStyle>
          <a:p>
            <a:r>
              <a:rPr sz="2400"/>
              <a:t>We can use the surrogate variables to correct the actual counts, just like we did with known batches before</a:t>
            </a:r>
          </a:p>
        </p:txBody>
      </p:sp>
      <p:pic>
        <p:nvPicPr>
          <p:cNvPr id="740" name="Image" descr="Image"/>
          <p:cNvPicPr>
            <a:picLocks noChangeAspect="1"/>
          </p:cNvPicPr>
          <p:nvPr/>
        </p:nvPicPr>
        <p:blipFill>
          <a:blip r:embed="rId2"/>
          <a:stretch>
            <a:fillRect/>
          </a:stretch>
        </p:blipFill>
        <p:spPr>
          <a:xfrm>
            <a:off x="922206" y="1379861"/>
            <a:ext cx="10499138" cy="857380"/>
          </a:xfrm>
          <a:prstGeom prst="rect">
            <a:avLst/>
          </a:prstGeom>
          <a:ln w="12700">
            <a:miter lim="400000"/>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2" name="Image" descr="Image"/>
          <p:cNvPicPr>
            <a:picLocks noChangeAspect="1"/>
          </p:cNvPicPr>
          <p:nvPr/>
        </p:nvPicPr>
        <p:blipFill>
          <a:blip r:embed="rId2"/>
          <a:stretch>
            <a:fillRect/>
          </a:stretch>
        </p:blipFill>
        <p:spPr>
          <a:xfrm>
            <a:off x="385943" y="2092902"/>
            <a:ext cx="10861540" cy="3268413"/>
          </a:xfrm>
          <a:prstGeom prst="rect">
            <a:avLst/>
          </a:prstGeom>
          <a:ln w="12700">
            <a:miter lim="400000"/>
          </a:ln>
        </p:spPr>
      </p:pic>
      <p:sp>
        <p:nvSpPr>
          <p:cNvPr id="743" name="uncorrected"/>
          <p:cNvSpPr txBox="1"/>
          <p:nvPr/>
        </p:nvSpPr>
        <p:spPr>
          <a:xfrm>
            <a:off x="1548222" y="2104416"/>
            <a:ext cx="62517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uncorrected</a:t>
            </a:r>
          </a:p>
        </p:txBody>
      </p:sp>
      <p:sp>
        <p:nvSpPr>
          <p:cNvPr id="744" name="known batches"/>
          <p:cNvSpPr txBox="1"/>
          <p:nvPr/>
        </p:nvSpPr>
        <p:spPr>
          <a:xfrm>
            <a:off x="4991937" y="2104416"/>
            <a:ext cx="75982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known batches</a:t>
            </a:r>
          </a:p>
        </p:txBody>
      </p:sp>
      <p:sp>
        <p:nvSpPr>
          <p:cNvPr id="745" name="surrogate variables"/>
          <p:cNvSpPr txBox="1"/>
          <p:nvPr/>
        </p:nvSpPr>
        <p:spPr>
          <a:xfrm>
            <a:off x="8524653" y="2104416"/>
            <a:ext cx="94897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surrogate variables</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How do we know these methods are actually working?"/>
          <p:cNvSpPr txBox="1"/>
          <p:nvPr/>
        </p:nvSpPr>
        <p:spPr>
          <a:xfrm>
            <a:off x="2099996" y="450060"/>
            <a:ext cx="703827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How do we know these methods are actually working?</a:t>
            </a:r>
          </a:p>
        </p:txBody>
      </p:sp>
      <p:sp>
        <p:nvSpPr>
          <p:cNvPr id="748" name="Controls!"/>
          <p:cNvSpPr txBox="1"/>
          <p:nvPr/>
        </p:nvSpPr>
        <p:spPr>
          <a:xfrm>
            <a:off x="5298376" y="3172520"/>
            <a:ext cx="1482585"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6000"/>
            </a:lvl1pPr>
          </a:lstStyle>
          <a:p>
            <a:r>
              <a:rPr sz="3000"/>
              <a:t>Controls!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Raw Counts"/>
          <p:cNvSpPr txBox="1"/>
          <p:nvPr/>
        </p:nvSpPr>
        <p:spPr>
          <a:xfrm>
            <a:off x="5373470" y="2625154"/>
            <a:ext cx="993798"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b="1"/>
            </a:lvl1pPr>
          </a:lstStyle>
          <a:p>
            <a:r>
              <a:rPr sz="1500" dirty="0"/>
              <a:t>Raw Counts</a:t>
            </a:r>
          </a:p>
        </p:txBody>
      </p:sp>
      <p:graphicFrame>
        <p:nvGraphicFramePr>
          <p:cNvPr id="243" name="Table"/>
          <p:cNvGraphicFramePr/>
          <p:nvPr>
            <p:extLst>
              <p:ext uri="{D42A27DB-BD31-4B8C-83A1-F6EECF244321}">
                <p14:modId xmlns:p14="http://schemas.microsoft.com/office/powerpoint/2010/main" val="4048757667"/>
              </p:ext>
            </p:extLst>
          </p:nvPr>
        </p:nvGraphicFramePr>
        <p:xfrm>
          <a:off x="5297759" y="1120700"/>
          <a:ext cx="1251728" cy="1473200"/>
        </p:xfrm>
        <a:graphic>
          <a:graphicData uri="http://schemas.openxmlformats.org/drawingml/2006/table">
            <a:tbl>
              <a:tblPr firstRow="1" firstCol="1" bandRow="1"/>
              <a:tblGrid>
                <a:gridCol w="339821">
                  <a:extLst>
                    <a:ext uri="{9D8B030D-6E8A-4147-A177-3AD203B41FA5}">
                      <a16:colId xmlns:a16="http://schemas.microsoft.com/office/drawing/2014/main" val="20000"/>
                    </a:ext>
                  </a:extLst>
                </a:gridCol>
                <a:gridCol w="286043">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dirty="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244" name="Genes"/>
          <p:cNvSpPr txBox="1"/>
          <p:nvPr/>
        </p:nvSpPr>
        <p:spPr>
          <a:xfrm rot="16200000">
            <a:off x="4688863" y="1592628"/>
            <a:ext cx="83516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400" dirty="0"/>
              <a:t>Genes</a:t>
            </a:r>
          </a:p>
        </p:txBody>
      </p:sp>
      <p:sp>
        <p:nvSpPr>
          <p:cNvPr id="245" name="Samples"/>
          <p:cNvSpPr txBox="1"/>
          <p:nvPr/>
        </p:nvSpPr>
        <p:spPr>
          <a:xfrm>
            <a:off x="5441171" y="759182"/>
            <a:ext cx="109164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400" dirty="0"/>
              <a:t>Samples</a:t>
            </a:r>
          </a:p>
        </p:txBody>
      </p:sp>
      <p:sp>
        <p:nvSpPr>
          <p:cNvPr id="246" name="Visualization/Quality Control"/>
          <p:cNvSpPr txBox="1"/>
          <p:nvPr/>
        </p:nvSpPr>
        <p:spPr>
          <a:xfrm>
            <a:off x="2390075" y="2514372"/>
            <a:ext cx="145713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Visualization/Quality Control</a:t>
            </a:r>
          </a:p>
        </p:txBody>
      </p:sp>
      <p:sp>
        <p:nvSpPr>
          <p:cNvPr id="247" name="Differential Expression"/>
          <p:cNvSpPr txBox="1"/>
          <p:nvPr/>
        </p:nvSpPr>
        <p:spPr>
          <a:xfrm>
            <a:off x="7937584" y="2514372"/>
            <a:ext cx="11445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Differential Expression</a:t>
            </a:r>
          </a:p>
        </p:txBody>
      </p:sp>
      <p:sp>
        <p:nvSpPr>
          <p:cNvPr id="248" name="Line"/>
          <p:cNvSpPr/>
          <p:nvPr/>
        </p:nvSpPr>
        <p:spPr>
          <a:xfrm>
            <a:off x="7159346" y="1664947"/>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49" name="Line"/>
          <p:cNvSpPr/>
          <p:nvPr/>
        </p:nvSpPr>
        <p:spPr>
          <a:xfrm flipH="1">
            <a:off x="3675602" y="1777487"/>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50" name="DESeq2::vst()…"/>
          <p:cNvSpPr txBox="1"/>
          <p:nvPr/>
        </p:nvSpPr>
        <p:spPr>
          <a:xfrm>
            <a:off x="2154903" y="2723610"/>
            <a:ext cx="2381999"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251" name="DESeq2::DESeq()…"/>
          <p:cNvSpPr txBox="1"/>
          <p:nvPr/>
        </p:nvSpPr>
        <p:spPr>
          <a:xfrm>
            <a:off x="8011802" y="3069858"/>
            <a:ext cx="138537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252"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53"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54" name="RNA-seq Workflow"/>
          <p:cNvSpPr txBox="1"/>
          <p:nvPr/>
        </p:nvSpPr>
        <p:spPr>
          <a:xfrm>
            <a:off x="4687900" y="338554"/>
            <a:ext cx="247144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RNA-seq Workflow</a:t>
            </a:r>
          </a:p>
        </p:txBody>
      </p:sp>
      <p:sp>
        <p:nvSpPr>
          <p:cNvPr id="255" name="Package::function()"/>
          <p:cNvSpPr txBox="1"/>
          <p:nvPr/>
        </p:nvSpPr>
        <p:spPr>
          <a:xfrm>
            <a:off x="4536605" y="4915264"/>
            <a:ext cx="274030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a:solidFill>
                  <a:schemeClr val="accent1">
                    <a:lumOff val="-13575"/>
                  </a:schemeClr>
                </a:solidFill>
                <a:latin typeface="Avenir Next Regular"/>
                <a:ea typeface="Avenir Next Regular"/>
                <a:cs typeface="Avenir Next Regular"/>
                <a:sym typeface="Avenir Next Regular"/>
              </a:defRPr>
            </a:lvl1pPr>
          </a:lstStyle>
          <a:p>
            <a:r>
              <a:rPr sz="2400"/>
              <a:t>Package::function()</a:t>
            </a:r>
          </a:p>
        </p:txBody>
      </p:sp>
      <p:sp>
        <p:nvSpPr>
          <p:cNvPr id="256" name="https://bioconductor.org/packages/devel/bioc/vignettes/DESeq2/inst/doc/DESeq2.html"/>
          <p:cNvSpPr txBox="1"/>
          <p:nvPr/>
        </p:nvSpPr>
        <p:spPr>
          <a:xfrm>
            <a:off x="831448" y="5834485"/>
            <a:ext cx="9219447"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000"/>
            </a:lvl1pPr>
          </a:lstStyle>
          <a:p>
            <a:r>
              <a:rPr sz="2000" dirty="0"/>
              <a:t>https://</a:t>
            </a:r>
            <a:r>
              <a:rPr sz="2000" dirty="0" err="1"/>
              <a:t>bioconductor.org</a:t>
            </a:r>
            <a:r>
              <a:rPr sz="2000" dirty="0"/>
              <a:t>/packages/</a:t>
            </a:r>
            <a:r>
              <a:rPr sz="2000" dirty="0" err="1"/>
              <a:t>devel</a:t>
            </a:r>
            <a:r>
              <a:rPr sz="2000" dirty="0"/>
              <a:t>/</a:t>
            </a:r>
            <a:r>
              <a:rPr sz="2000" dirty="0" err="1"/>
              <a:t>bioc</a:t>
            </a:r>
            <a:r>
              <a:rPr sz="2000" dirty="0"/>
              <a:t>/vignettes/DESeq2/</a:t>
            </a:r>
            <a:r>
              <a:rPr sz="2000" dirty="0" err="1"/>
              <a:t>inst</a:t>
            </a:r>
            <a:r>
              <a:rPr sz="2000" dirty="0"/>
              <a:t>/doc/DESeq2.html</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Permute your sample labels and test"/>
          <p:cNvSpPr txBox="1"/>
          <p:nvPr/>
        </p:nvSpPr>
        <p:spPr>
          <a:xfrm>
            <a:off x="3167468" y="205215"/>
            <a:ext cx="471276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Permute your sample labels and test</a:t>
            </a:r>
          </a:p>
        </p:txBody>
      </p:sp>
      <p:pic>
        <p:nvPicPr>
          <p:cNvPr id="751" name="Image" descr="Image"/>
          <p:cNvPicPr>
            <a:picLocks noChangeAspect="1"/>
          </p:cNvPicPr>
          <p:nvPr/>
        </p:nvPicPr>
        <p:blipFill>
          <a:blip r:embed="rId2"/>
          <a:stretch>
            <a:fillRect/>
          </a:stretch>
        </p:blipFill>
        <p:spPr>
          <a:xfrm>
            <a:off x="1571867" y="1753783"/>
            <a:ext cx="2161902" cy="3350435"/>
          </a:xfrm>
          <a:prstGeom prst="rect">
            <a:avLst/>
          </a:prstGeom>
          <a:ln w="12700">
            <a:miter lim="400000"/>
          </a:ln>
        </p:spPr>
      </p:pic>
      <p:sp>
        <p:nvSpPr>
          <p:cNvPr id="752" name="Correct"/>
          <p:cNvSpPr txBox="1"/>
          <p:nvPr/>
        </p:nvSpPr>
        <p:spPr>
          <a:xfrm>
            <a:off x="2370268" y="1494629"/>
            <a:ext cx="397545"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Correct</a:t>
            </a:r>
          </a:p>
        </p:txBody>
      </p:sp>
      <p:pic>
        <p:nvPicPr>
          <p:cNvPr id="753" name="Image" descr="Image"/>
          <p:cNvPicPr>
            <a:picLocks noChangeAspect="1"/>
          </p:cNvPicPr>
          <p:nvPr/>
        </p:nvPicPr>
        <p:blipFill>
          <a:blip r:embed="rId3"/>
          <a:stretch>
            <a:fillRect/>
          </a:stretch>
        </p:blipFill>
        <p:spPr>
          <a:xfrm>
            <a:off x="4008324" y="1750953"/>
            <a:ext cx="2161902" cy="3356094"/>
          </a:xfrm>
          <a:prstGeom prst="rect">
            <a:avLst/>
          </a:prstGeom>
          <a:ln w="12700">
            <a:miter lim="400000"/>
          </a:ln>
        </p:spPr>
      </p:pic>
      <p:sp>
        <p:nvSpPr>
          <p:cNvPr id="754" name="Shuffled"/>
          <p:cNvSpPr txBox="1"/>
          <p:nvPr/>
        </p:nvSpPr>
        <p:spPr>
          <a:xfrm>
            <a:off x="4698134" y="1494629"/>
            <a:ext cx="44242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Shuffled</a:t>
            </a:r>
          </a:p>
        </p:txBody>
      </p:sp>
      <p:pic>
        <p:nvPicPr>
          <p:cNvPr id="755" name="Image" descr="Image"/>
          <p:cNvPicPr>
            <a:picLocks noChangeAspect="1"/>
          </p:cNvPicPr>
          <p:nvPr/>
        </p:nvPicPr>
        <p:blipFill>
          <a:blip r:embed="rId4"/>
          <a:stretch>
            <a:fillRect/>
          </a:stretch>
        </p:blipFill>
        <p:spPr>
          <a:xfrm>
            <a:off x="330370" y="5436603"/>
            <a:ext cx="7801443" cy="240456"/>
          </a:xfrm>
          <a:prstGeom prst="rect">
            <a:avLst/>
          </a:prstGeom>
          <a:ln w="12700">
            <a:miter lim="400000"/>
          </a:ln>
        </p:spPr>
      </p:pic>
      <p:sp>
        <p:nvSpPr>
          <p:cNvPr id="756" name="Arrow"/>
          <p:cNvSpPr/>
          <p:nvPr/>
        </p:nvSpPr>
        <p:spPr>
          <a:xfrm>
            <a:off x="6236603" y="3036163"/>
            <a:ext cx="1725732" cy="635001"/>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757" name="redo svaseq using…"/>
          <p:cNvSpPr txBox="1"/>
          <p:nvPr/>
        </p:nvSpPr>
        <p:spPr>
          <a:xfrm>
            <a:off x="6444780" y="3792211"/>
            <a:ext cx="1316066"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redo svaseq using</a:t>
            </a:r>
          </a:p>
          <a:p>
            <a:r>
              <a:rPr sz="900"/>
              <a:t>the incorrect design matrix</a:t>
            </a:r>
          </a:p>
        </p:txBody>
      </p:sp>
      <p:pic>
        <p:nvPicPr>
          <p:cNvPr id="758" name="Image" descr="Image"/>
          <p:cNvPicPr>
            <a:picLocks noChangeAspect="1"/>
          </p:cNvPicPr>
          <p:nvPr/>
        </p:nvPicPr>
        <p:blipFill>
          <a:blip r:embed="rId5"/>
          <a:stretch>
            <a:fillRect/>
          </a:stretch>
        </p:blipFill>
        <p:spPr>
          <a:xfrm>
            <a:off x="6364398" y="2333396"/>
            <a:ext cx="5424972" cy="574765"/>
          </a:xfrm>
          <a:prstGeom prst="rect">
            <a:avLst/>
          </a:prstGeom>
          <a:ln w="12700">
            <a:miter lim="400000"/>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Add the surrogate variables to our DESeqDataSeq…"/>
          <p:cNvSpPr txBox="1"/>
          <p:nvPr/>
        </p:nvSpPr>
        <p:spPr>
          <a:xfrm>
            <a:off x="777528" y="1155233"/>
            <a:ext cx="2526333" cy="466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152400" indent="-152400">
              <a:buSzPct val="123000"/>
              <a:buChar char="•"/>
            </a:pPr>
            <a:r>
              <a:rPr sz="900"/>
              <a:t>Add the surrogate variables to our DESeqDataSeq</a:t>
            </a:r>
          </a:p>
          <a:p>
            <a:pPr marL="152400" indent="-152400">
              <a:buSzPct val="123000"/>
              <a:buChar char="•"/>
            </a:pPr>
            <a:r>
              <a:rPr sz="900"/>
              <a:t>Run the DESeq analysis</a:t>
            </a:r>
          </a:p>
          <a:p>
            <a:pPr marL="152400" indent="-152400">
              <a:buSzPct val="123000"/>
              <a:buChar char="•"/>
            </a:pPr>
            <a:r>
              <a:rPr sz="900"/>
              <a:t>Extract Results</a:t>
            </a:r>
          </a:p>
        </p:txBody>
      </p:sp>
      <p:sp>
        <p:nvSpPr>
          <p:cNvPr id="761" name="Shuffled"/>
          <p:cNvSpPr txBox="1"/>
          <p:nvPr/>
        </p:nvSpPr>
        <p:spPr>
          <a:xfrm>
            <a:off x="8312596" y="1682971"/>
            <a:ext cx="44242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Shuffled</a:t>
            </a:r>
          </a:p>
        </p:txBody>
      </p:sp>
      <p:pic>
        <p:nvPicPr>
          <p:cNvPr id="762" name="Image" descr="Image"/>
          <p:cNvPicPr>
            <a:picLocks noChangeAspect="1"/>
          </p:cNvPicPr>
          <p:nvPr/>
        </p:nvPicPr>
        <p:blipFill>
          <a:blip r:embed="rId2"/>
          <a:stretch>
            <a:fillRect/>
          </a:stretch>
        </p:blipFill>
        <p:spPr>
          <a:xfrm>
            <a:off x="6780564" y="4056672"/>
            <a:ext cx="4319365" cy="1418490"/>
          </a:xfrm>
          <a:prstGeom prst="rect">
            <a:avLst/>
          </a:prstGeom>
          <a:ln w="12700">
            <a:miter lim="400000"/>
          </a:ln>
        </p:spPr>
      </p:pic>
      <p:sp>
        <p:nvSpPr>
          <p:cNvPr id="763" name="Correct"/>
          <p:cNvSpPr txBox="1"/>
          <p:nvPr/>
        </p:nvSpPr>
        <p:spPr>
          <a:xfrm>
            <a:off x="8339723" y="3805676"/>
            <a:ext cx="397545"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Correct</a:t>
            </a:r>
          </a:p>
        </p:txBody>
      </p:sp>
      <p:pic>
        <p:nvPicPr>
          <p:cNvPr id="764" name="Image" descr="Image"/>
          <p:cNvPicPr>
            <a:picLocks noChangeAspect="1"/>
          </p:cNvPicPr>
          <p:nvPr/>
        </p:nvPicPr>
        <p:blipFill>
          <a:blip r:embed="rId3"/>
          <a:stretch>
            <a:fillRect/>
          </a:stretch>
        </p:blipFill>
        <p:spPr>
          <a:xfrm>
            <a:off x="6799983" y="1896956"/>
            <a:ext cx="4239032" cy="1847521"/>
          </a:xfrm>
          <a:prstGeom prst="rect">
            <a:avLst/>
          </a:prstGeom>
          <a:ln w="12700">
            <a:miter lim="400000"/>
          </a:ln>
        </p:spPr>
      </p:pic>
      <p:pic>
        <p:nvPicPr>
          <p:cNvPr id="765" name="Image" descr="Image"/>
          <p:cNvPicPr>
            <a:picLocks noChangeAspect="1"/>
          </p:cNvPicPr>
          <p:nvPr/>
        </p:nvPicPr>
        <p:blipFill>
          <a:blip r:embed="rId4"/>
          <a:stretch>
            <a:fillRect/>
          </a:stretch>
        </p:blipFill>
        <p:spPr>
          <a:xfrm>
            <a:off x="465672" y="1948332"/>
            <a:ext cx="5758042" cy="1128729"/>
          </a:xfrm>
          <a:prstGeom prst="rect">
            <a:avLst/>
          </a:prstGeom>
          <a:ln w="12700">
            <a:miter lim="400000"/>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7" name="Image" descr="Image"/>
          <p:cNvPicPr>
            <a:picLocks noChangeAspect="1"/>
          </p:cNvPicPr>
          <p:nvPr/>
        </p:nvPicPr>
        <p:blipFill>
          <a:blip r:embed="rId2"/>
          <a:stretch>
            <a:fillRect/>
          </a:stretch>
        </p:blipFill>
        <p:spPr>
          <a:xfrm>
            <a:off x="585168" y="2607345"/>
            <a:ext cx="5435849" cy="3359151"/>
          </a:xfrm>
          <a:prstGeom prst="rect">
            <a:avLst/>
          </a:prstGeom>
          <a:ln w="12700">
            <a:miter lim="400000"/>
          </a:ln>
        </p:spPr>
      </p:pic>
      <p:sp>
        <p:nvSpPr>
          <p:cNvPr id="768" name="Original Data"/>
          <p:cNvSpPr txBox="1"/>
          <p:nvPr/>
        </p:nvSpPr>
        <p:spPr>
          <a:xfrm>
            <a:off x="2661102" y="2504779"/>
            <a:ext cx="66364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Original Data</a:t>
            </a:r>
          </a:p>
        </p:txBody>
      </p:sp>
      <p:sp>
        <p:nvSpPr>
          <p:cNvPr id="769" name="Corrected - using permuted condition labels"/>
          <p:cNvSpPr txBox="1"/>
          <p:nvPr/>
        </p:nvSpPr>
        <p:spPr>
          <a:xfrm>
            <a:off x="12644516" y="2333195"/>
            <a:ext cx="211596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Corrected - using permuted condition labels</a:t>
            </a:r>
          </a:p>
        </p:txBody>
      </p:sp>
      <p:sp>
        <p:nvSpPr>
          <p:cNvPr id="770" name="We can use the same approach to look at PCA plots"/>
          <p:cNvSpPr txBox="1"/>
          <p:nvPr/>
        </p:nvSpPr>
        <p:spPr>
          <a:xfrm>
            <a:off x="4289069" y="289241"/>
            <a:ext cx="245740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We can use the same approach to look at PCA plots</a:t>
            </a:r>
          </a:p>
        </p:txBody>
      </p:sp>
      <p:pic>
        <p:nvPicPr>
          <p:cNvPr id="771" name="Image" descr="Image"/>
          <p:cNvPicPr>
            <a:picLocks noChangeAspect="1"/>
          </p:cNvPicPr>
          <p:nvPr/>
        </p:nvPicPr>
        <p:blipFill>
          <a:blip r:embed="rId3"/>
          <a:stretch>
            <a:fillRect/>
          </a:stretch>
        </p:blipFill>
        <p:spPr>
          <a:xfrm>
            <a:off x="1991197" y="674701"/>
            <a:ext cx="9271150" cy="699710"/>
          </a:xfrm>
          <a:prstGeom prst="rect">
            <a:avLst/>
          </a:prstGeom>
          <a:ln w="12700">
            <a:miter lim="400000"/>
          </a:ln>
        </p:spPr>
      </p:pic>
      <p:pic>
        <p:nvPicPr>
          <p:cNvPr id="772" name="Image" descr="Image"/>
          <p:cNvPicPr>
            <a:picLocks noChangeAspect="1"/>
          </p:cNvPicPr>
          <p:nvPr/>
        </p:nvPicPr>
        <p:blipFill>
          <a:blip r:embed="rId4"/>
          <a:stretch>
            <a:fillRect/>
          </a:stretch>
        </p:blipFill>
        <p:spPr>
          <a:xfrm>
            <a:off x="7275937" y="2279255"/>
            <a:ext cx="4246833" cy="3725011"/>
          </a:xfrm>
          <a:prstGeom prst="rect">
            <a:avLst/>
          </a:prstGeom>
          <a:ln w="12700">
            <a:miter lim="400000"/>
          </a:ln>
        </p:spPr>
      </p:pic>
      <p:sp>
        <p:nvSpPr>
          <p:cNvPr id="773" name="corrected"/>
          <p:cNvSpPr txBox="1"/>
          <p:nvPr/>
        </p:nvSpPr>
        <p:spPr>
          <a:xfrm>
            <a:off x="9044794" y="2054437"/>
            <a:ext cx="50334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corrected</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corrected"/>
          <p:cNvSpPr txBox="1"/>
          <p:nvPr/>
        </p:nvSpPr>
        <p:spPr>
          <a:xfrm>
            <a:off x="3109588" y="1910042"/>
            <a:ext cx="50334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corrected</a:t>
            </a:r>
          </a:p>
        </p:txBody>
      </p:sp>
      <p:sp>
        <p:nvSpPr>
          <p:cNvPr id="776" name="Corrected - using permuted condition labels"/>
          <p:cNvSpPr txBox="1"/>
          <p:nvPr/>
        </p:nvSpPr>
        <p:spPr>
          <a:xfrm>
            <a:off x="12644516" y="2333195"/>
            <a:ext cx="211596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Corrected - using permuted condition labels</a:t>
            </a:r>
          </a:p>
        </p:txBody>
      </p:sp>
      <p:sp>
        <p:nvSpPr>
          <p:cNvPr id="777" name="Permuted Data"/>
          <p:cNvSpPr txBox="1"/>
          <p:nvPr/>
        </p:nvSpPr>
        <p:spPr>
          <a:xfrm>
            <a:off x="8373295" y="1910042"/>
            <a:ext cx="76302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Permuted Data</a:t>
            </a:r>
          </a:p>
        </p:txBody>
      </p:sp>
      <p:sp>
        <p:nvSpPr>
          <p:cNvPr id="778" name="We can use the same approach to look at PCA plots"/>
          <p:cNvSpPr txBox="1"/>
          <p:nvPr/>
        </p:nvSpPr>
        <p:spPr>
          <a:xfrm>
            <a:off x="4289069" y="289241"/>
            <a:ext cx="245740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We can use the same approach to look at PCA plots</a:t>
            </a:r>
          </a:p>
        </p:txBody>
      </p:sp>
      <p:pic>
        <p:nvPicPr>
          <p:cNvPr id="779" name="Image" descr="Image"/>
          <p:cNvPicPr>
            <a:picLocks noChangeAspect="1"/>
          </p:cNvPicPr>
          <p:nvPr/>
        </p:nvPicPr>
        <p:blipFill>
          <a:blip r:embed="rId2"/>
          <a:stretch>
            <a:fillRect/>
          </a:stretch>
        </p:blipFill>
        <p:spPr>
          <a:xfrm>
            <a:off x="2553596" y="765087"/>
            <a:ext cx="6637734" cy="500962"/>
          </a:xfrm>
          <a:prstGeom prst="rect">
            <a:avLst/>
          </a:prstGeom>
          <a:ln w="12700">
            <a:miter lim="400000"/>
          </a:ln>
        </p:spPr>
      </p:pic>
      <p:pic>
        <p:nvPicPr>
          <p:cNvPr id="780" name="Image" descr="Image"/>
          <p:cNvPicPr>
            <a:picLocks noChangeAspect="1"/>
          </p:cNvPicPr>
          <p:nvPr/>
        </p:nvPicPr>
        <p:blipFill>
          <a:blip r:embed="rId3"/>
          <a:stretch>
            <a:fillRect/>
          </a:stretch>
        </p:blipFill>
        <p:spPr>
          <a:xfrm>
            <a:off x="1506396" y="2178806"/>
            <a:ext cx="4246833" cy="3725011"/>
          </a:xfrm>
          <a:prstGeom prst="rect">
            <a:avLst/>
          </a:prstGeom>
          <a:ln w="12700">
            <a:miter lim="400000"/>
          </a:ln>
        </p:spPr>
      </p:pic>
      <p:pic>
        <p:nvPicPr>
          <p:cNvPr id="781" name="Image" descr="Image"/>
          <p:cNvPicPr>
            <a:picLocks noChangeAspect="1"/>
          </p:cNvPicPr>
          <p:nvPr/>
        </p:nvPicPr>
        <p:blipFill>
          <a:blip r:embed="rId4"/>
          <a:stretch>
            <a:fillRect/>
          </a:stretch>
        </p:blipFill>
        <p:spPr>
          <a:xfrm>
            <a:off x="6565240" y="2277708"/>
            <a:ext cx="4953213" cy="3672971"/>
          </a:xfrm>
          <a:prstGeom prst="rect">
            <a:avLst/>
          </a:prstGeom>
          <a:ln w="12700">
            <a:miter lim="400000"/>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3" name="Image" descr="Image"/>
          <p:cNvPicPr>
            <a:picLocks noChangeAspect="1"/>
          </p:cNvPicPr>
          <p:nvPr/>
        </p:nvPicPr>
        <p:blipFill>
          <a:blip r:embed="rId2"/>
          <a:stretch>
            <a:fillRect/>
          </a:stretch>
        </p:blipFill>
        <p:spPr>
          <a:xfrm>
            <a:off x="6870139" y="2097736"/>
            <a:ext cx="4021884" cy="2961426"/>
          </a:xfrm>
          <a:prstGeom prst="rect">
            <a:avLst/>
          </a:prstGeom>
          <a:ln w="12700">
            <a:miter lim="400000"/>
          </a:ln>
        </p:spPr>
      </p:pic>
      <p:sp>
        <p:nvSpPr>
          <p:cNvPr id="784" name="SVA corrected"/>
          <p:cNvSpPr txBox="1"/>
          <p:nvPr/>
        </p:nvSpPr>
        <p:spPr>
          <a:xfrm>
            <a:off x="8215237" y="1714362"/>
            <a:ext cx="71493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SVA corrected</a:t>
            </a:r>
          </a:p>
        </p:txBody>
      </p:sp>
      <p:pic>
        <p:nvPicPr>
          <p:cNvPr id="785" name="Image" descr="Image"/>
          <p:cNvPicPr>
            <a:picLocks noChangeAspect="1"/>
          </p:cNvPicPr>
          <p:nvPr/>
        </p:nvPicPr>
        <p:blipFill>
          <a:blip r:embed="rId3"/>
          <a:stretch>
            <a:fillRect/>
          </a:stretch>
        </p:blipFill>
        <p:spPr>
          <a:xfrm>
            <a:off x="1716890" y="2145145"/>
            <a:ext cx="3974512" cy="2866607"/>
          </a:xfrm>
          <a:prstGeom prst="rect">
            <a:avLst/>
          </a:prstGeom>
          <a:ln w="12700">
            <a:miter lim="400000"/>
          </a:ln>
        </p:spPr>
      </p:pic>
      <p:sp>
        <p:nvSpPr>
          <p:cNvPr id="786" name="Did our class data have a batch effect?"/>
          <p:cNvSpPr txBox="1"/>
          <p:nvPr/>
        </p:nvSpPr>
        <p:spPr>
          <a:xfrm>
            <a:off x="3241167" y="494006"/>
            <a:ext cx="493359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Did our class data have a batch effect?</a:t>
            </a:r>
          </a:p>
        </p:txBody>
      </p:sp>
      <p:sp>
        <p:nvSpPr>
          <p:cNvPr id="787" name="Original"/>
          <p:cNvSpPr txBox="1"/>
          <p:nvPr/>
        </p:nvSpPr>
        <p:spPr>
          <a:xfrm>
            <a:off x="3295858" y="1834364"/>
            <a:ext cx="41998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Original</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What if you have more than 2 groups?"/>
          <p:cNvSpPr txBox="1"/>
          <p:nvPr/>
        </p:nvSpPr>
        <p:spPr>
          <a:xfrm>
            <a:off x="3380118" y="431226"/>
            <a:ext cx="492468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What if you have more than 2 groups?</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What if you have more than 2 groups?…"/>
          <p:cNvSpPr txBox="1"/>
          <p:nvPr/>
        </p:nvSpPr>
        <p:spPr>
          <a:xfrm>
            <a:off x="3380118" y="246560"/>
            <a:ext cx="4924681"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4800" b="1"/>
            </a:pPr>
            <a:r>
              <a:rPr sz="2400"/>
              <a:t>What if you have more than 2 groups?</a:t>
            </a:r>
          </a:p>
          <a:p>
            <a:pPr>
              <a:defRPr sz="4800" b="1"/>
            </a:pPr>
            <a:r>
              <a:rPr sz="2400"/>
              <a:t>Use contrasts to compare them</a:t>
            </a:r>
          </a:p>
        </p:txBody>
      </p:sp>
      <p:pic>
        <p:nvPicPr>
          <p:cNvPr id="792" name="Image" descr="Image"/>
          <p:cNvPicPr>
            <a:picLocks noChangeAspect="1"/>
          </p:cNvPicPr>
          <p:nvPr/>
        </p:nvPicPr>
        <p:blipFill>
          <a:blip r:embed="rId2"/>
          <a:stretch>
            <a:fillRect/>
          </a:stretch>
        </p:blipFill>
        <p:spPr>
          <a:xfrm>
            <a:off x="2953320" y="1459056"/>
            <a:ext cx="6358195" cy="1594130"/>
          </a:xfrm>
          <a:prstGeom prst="rect">
            <a:avLst/>
          </a:prstGeom>
          <a:ln w="12700">
            <a:miter lim="400000"/>
          </a:ln>
        </p:spPr>
      </p:pic>
      <p:pic>
        <p:nvPicPr>
          <p:cNvPr id="793" name="Image" descr="Image"/>
          <p:cNvPicPr>
            <a:picLocks noChangeAspect="1"/>
          </p:cNvPicPr>
          <p:nvPr/>
        </p:nvPicPr>
        <p:blipFill>
          <a:blip r:embed="rId3"/>
          <a:stretch>
            <a:fillRect/>
          </a:stretch>
        </p:blipFill>
        <p:spPr>
          <a:xfrm>
            <a:off x="2972615" y="3277935"/>
            <a:ext cx="6358195" cy="510633"/>
          </a:xfrm>
          <a:prstGeom prst="rect">
            <a:avLst/>
          </a:prstGeom>
          <a:ln w="12700">
            <a:miter lim="400000"/>
          </a:ln>
        </p:spPr>
      </p:pic>
      <p:pic>
        <p:nvPicPr>
          <p:cNvPr id="794" name="Image" descr="Image"/>
          <p:cNvPicPr>
            <a:picLocks noChangeAspect="1"/>
          </p:cNvPicPr>
          <p:nvPr/>
        </p:nvPicPr>
        <p:blipFill>
          <a:blip r:embed="rId4"/>
          <a:stretch>
            <a:fillRect/>
          </a:stretch>
        </p:blipFill>
        <p:spPr>
          <a:xfrm>
            <a:off x="2971958" y="4013316"/>
            <a:ext cx="5471587" cy="759274"/>
          </a:xfrm>
          <a:prstGeom prst="rect">
            <a:avLst/>
          </a:prstGeom>
          <a:ln w="12700">
            <a:miter lim="400000"/>
          </a:ln>
        </p:spPr>
      </p:pic>
      <p:pic>
        <p:nvPicPr>
          <p:cNvPr id="795" name="Image" descr="Image"/>
          <p:cNvPicPr>
            <a:picLocks noChangeAspect="1"/>
          </p:cNvPicPr>
          <p:nvPr/>
        </p:nvPicPr>
        <p:blipFill>
          <a:blip r:embed="rId5"/>
          <a:stretch>
            <a:fillRect/>
          </a:stretch>
        </p:blipFill>
        <p:spPr>
          <a:xfrm>
            <a:off x="2900681" y="4997338"/>
            <a:ext cx="8516107" cy="401607"/>
          </a:xfrm>
          <a:prstGeom prst="rect">
            <a:avLst/>
          </a:prstGeom>
          <a:ln w="12700">
            <a:miter lim="400000"/>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What if you have more than 2 groups?…"/>
          <p:cNvSpPr txBox="1"/>
          <p:nvPr/>
        </p:nvSpPr>
        <p:spPr>
          <a:xfrm>
            <a:off x="3380118" y="246560"/>
            <a:ext cx="4924681"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4800" b="1"/>
            </a:pPr>
            <a:r>
              <a:rPr sz="2400"/>
              <a:t>What if you have more than 2 groups?</a:t>
            </a:r>
          </a:p>
          <a:p>
            <a:pPr>
              <a:defRPr sz="4800" b="1"/>
            </a:pPr>
            <a:r>
              <a:rPr sz="2400"/>
              <a:t>Use contrasts to compare them</a:t>
            </a:r>
          </a:p>
        </p:txBody>
      </p:sp>
      <p:pic>
        <p:nvPicPr>
          <p:cNvPr id="798" name="Image" descr="Image"/>
          <p:cNvPicPr>
            <a:picLocks noChangeAspect="1"/>
          </p:cNvPicPr>
          <p:nvPr/>
        </p:nvPicPr>
        <p:blipFill>
          <a:blip r:embed="rId2"/>
          <a:stretch>
            <a:fillRect/>
          </a:stretch>
        </p:blipFill>
        <p:spPr>
          <a:xfrm>
            <a:off x="899381" y="1183664"/>
            <a:ext cx="11036043" cy="824533"/>
          </a:xfrm>
          <a:prstGeom prst="rect">
            <a:avLst/>
          </a:prstGeom>
          <a:ln w="12700">
            <a:miter lim="400000"/>
          </a:ln>
        </p:spPr>
      </p:pic>
      <p:pic>
        <p:nvPicPr>
          <p:cNvPr id="799" name="Image" descr="Image"/>
          <p:cNvPicPr>
            <a:picLocks noChangeAspect="1"/>
          </p:cNvPicPr>
          <p:nvPr/>
        </p:nvPicPr>
        <p:blipFill>
          <a:blip r:embed="rId3"/>
          <a:stretch>
            <a:fillRect/>
          </a:stretch>
        </p:blipFill>
        <p:spPr>
          <a:xfrm>
            <a:off x="1776103" y="2910758"/>
            <a:ext cx="9114154" cy="840416"/>
          </a:xfrm>
          <a:prstGeom prst="rect">
            <a:avLst/>
          </a:prstGeom>
          <a:ln w="12700">
            <a:miter lim="400000"/>
          </a:ln>
        </p:spPr>
      </p:pic>
      <p:sp>
        <p:nvSpPr>
          <p:cNvPr id="800" name="Since we are using the Wald test the logfoldchanges here are interpretable as the logfoldchanges between groups."/>
          <p:cNvSpPr txBox="1"/>
          <p:nvPr/>
        </p:nvSpPr>
        <p:spPr>
          <a:xfrm>
            <a:off x="2018935" y="3798106"/>
            <a:ext cx="7083068"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600"/>
            </a:lvl1pPr>
          </a:lstStyle>
          <a:p>
            <a:r>
              <a:rPr sz="1800"/>
              <a:t>Since we are using the Wald test the logfoldchanges here are interpretable as the logfoldchanges between groups. </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2" name="Image" descr="Image"/>
          <p:cNvPicPr>
            <a:picLocks noChangeAspect="1"/>
          </p:cNvPicPr>
          <p:nvPr/>
        </p:nvPicPr>
        <p:blipFill>
          <a:blip r:embed="rId2"/>
          <a:stretch>
            <a:fillRect/>
          </a:stretch>
        </p:blipFill>
        <p:spPr>
          <a:xfrm>
            <a:off x="3635398" y="1786531"/>
            <a:ext cx="4368902" cy="271441"/>
          </a:xfrm>
          <a:prstGeom prst="rect">
            <a:avLst/>
          </a:prstGeom>
          <a:ln w="12700">
            <a:miter lim="400000"/>
          </a:ln>
        </p:spPr>
      </p:pic>
      <p:sp>
        <p:nvSpPr>
          <p:cNvPr id="803" name="Comparison of 1 condition vs a group of conditions"/>
          <p:cNvSpPr txBox="1"/>
          <p:nvPr/>
        </p:nvSpPr>
        <p:spPr>
          <a:xfrm>
            <a:off x="2156379" y="537953"/>
            <a:ext cx="652941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Comparison of 1 condition vs a group of conditions</a:t>
            </a:r>
          </a:p>
        </p:txBody>
      </p:sp>
      <p:pic>
        <p:nvPicPr>
          <p:cNvPr id="804" name="Image" descr="Image"/>
          <p:cNvPicPr>
            <a:picLocks noChangeAspect="1"/>
          </p:cNvPicPr>
          <p:nvPr/>
        </p:nvPicPr>
        <p:blipFill>
          <a:blip r:embed="rId3"/>
          <a:stretch>
            <a:fillRect/>
          </a:stretch>
        </p:blipFill>
        <p:spPr>
          <a:xfrm>
            <a:off x="688767" y="2455893"/>
            <a:ext cx="10927229" cy="546362"/>
          </a:xfrm>
          <a:prstGeom prst="rect">
            <a:avLst/>
          </a:prstGeom>
          <a:ln w="12700">
            <a:miter lim="400000"/>
          </a:ln>
        </p:spPr>
      </p:pic>
      <p:pic>
        <p:nvPicPr>
          <p:cNvPr id="805" name="Image" descr="Image"/>
          <p:cNvPicPr>
            <a:picLocks noChangeAspect="1"/>
          </p:cNvPicPr>
          <p:nvPr/>
        </p:nvPicPr>
        <p:blipFill>
          <a:blip r:embed="rId4"/>
          <a:stretch>
            <a:fillRect/>
          </a:stretch>
        </p:blipFill>
        <p:spPr>
          <a:xfrm>
            <a:off x="663833" y="3049809"/>
            <a:ext cx="10977097" cy="510563"/>
          </a:xfrm>
          <a:prstGeom prst="rect">
            <a:avLst/>
          </a:prstGeom>
          <a:ln w="12700">
            <a:miter lim="400000"/>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7" name="Image" descr="Image"/>
          <p:cNvPicPr>
            <a:picLocks noChangeAspect="1"/>
          </p:cNvPicPr>
          <p:nvPr/>
        </p:nvPicPr>
        <p:blipFill>
          <a:blip r:embed="rId2"/>
          <a:stretch>
            <a:fillRect/>
          </a:stretch>
        </p:blipFill>
        <p:spPr>
          <a:xfrm>
            <a:off x="3635398" y="1786531"/>
            <a:ext cx="4368902" cy="271441"/>
          </a:xfrm>
          <a:prstGeom prst="rect">
            <a:avLst/>
          </a:prstGeom>
          <a:ln w="12700">
            <a:miter lim="400000"/>
          </a:ln>
        </p:spPr>
      </p:pic>
      <p:sp>
        <p:nvSpPr>
          <p:cNvPr id="808" name="Comparison of 1 condition vs a group of conditions"/>
          <p:cNvSpPr txBox="1"/>
          <p:nvPr/>
        </p:nvSpPr>
        <p:spPr>
          <a:xfrm>
            <a:off x="2156379" y="537953"/>
            <a:ext cx="652941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Comparison of 1 condition vs a group of conditions</a:t>
            </a:r>
          </a:p>
        </p:txBody>
      </p:sp>
      <p:pic>
        <p:nvPicPr>
          <p:cNvPr id="809" name="Image" descr="Image"/>
          <p:cNvPicPr>
            <a:picLocks noChangeAspect="1"/>
          </p:cNvPicPr>
          <p:nvPr/>
        </p:nvPicPr>
        <p:blipFill>
          <a:blip r:embed="rId3"/>
          <a:stretch>
            <a:fillRect/>
          </a:stretch>
        </p:blipFill>
        <p:spPr>
          <a:xfrm>
            <a:off x="1241123" y="2366640"/>
            <a:ext cx="9601691" cy="480085"/>
          </a:xfrm>
          <a:prstGeom prst="rect">
            <a:avLst/>
          </a:prstGeom>
          <a:ln w="12700">
            <a:miter lim="400000"/>
          </a:ln>
        </p:spPr>
      </p:pic>
      <p:pic>
        <p:nvPicPr>
          <p:cNvPr id="810" name="Image" descr="Image"/>
          <p:cNvPicPr>
            <a:picLocks noChangeAspect="1"/>
          </p:cNvPicPr>
          <p:nvPr/>
        </p:nvPicPr>
        <p:blipFill>
          <a:blip r:embed="rId4"/>
          <a:stretch>
            <a:fillRect/>
          </a:stretch>
        </p:blipFill>
        <p:spPr>
          <a:xfrm>
            <a:off x="472648" y="3049809"/>
            <a:ext cx="11470110" cy="522319"/>
          </a:xfrm>
          <a:prstGeom prst="rect">
            <a:avLst/>
          </a:prstGeom>
          <a:ln w="12700">
            <a:miter lim="400000"/>
          </a:ln>
        </p:spPr>
      </p:pic>
      <p:sp>
        <p:nvSpPr>
          <p:cNvPr id="811" name="This could be useful if you don’t have a true reference population…"/>
          <p:cNvSpPr txBox="1"/>
          <p:nvPr/>
        </p:nvSpPr>
        <p:spPr>
          <a:xfrm>
            <a:off x="2726436" y="3351600"/>
            <a:ext cx="12343379" cy="1159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600"/>
            </a:pPr>
            <a:r>
              <a:t>This could be useful if you don’t have a true reference population </a:t>
            </a:r>
          </a:p>
          <a:p>
            <a:pPr>
              <a:defRPr sz="3600"/>
            </a:pPr>
            <a:r>
              <a:t>e.g. comparing a group of different cell types for example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Visualization/Quality Control"/>
          <p:cNvSpPr txBox="1"/>
          <p:nvPr/>
        </p:nvSpPr>
        <p:spPr>
          <a:xfrm>
            <a:off x="2390075" y="2514372"/>
            <a:ext cx="145713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Visualization/Quality Control</a:t>
            </a:r>
          </a:p>
        </p:txBody>
      </p:sp>
      <p:sp>
        <p:nvSpPr>
          <p:cNvPr id="263" name="Differential Expression"/>
          <p:cNvSpPr txBox="1"/>
          <p:nvPr/>
        </p:nvSpPr>
        <p:spPr>
          <a:xfrm>
            <a:off x="7937584" y="2514372"/>
            <a:ext cx="11445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Differential Expression</a:t>
            </a:r>
          </a:p>
        </p:txBody>
      </p:sp>
      <p:sp>
        <p:nvSpPr>
          <p:cNvPr id="264"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65" name="Line"/>
          <p:cNvSpPr/>
          <p:nvPr/>
        </p:nvSpPr>
        <p:spPr>
          <a:xfrm flipH="1">
            <a:off x="4153151" y="1865025"/>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66" name="DESeq2::vst()…"/>
          <p:cNvSpPr txBox="1"/>
          <p:nvPr/>
        </p:nvSpPr>
        <p:spPr>
          <a:xfrm>
            <a:off x="2154903" y="2723610"/>
            <a:ext cx="2381999"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267" name="DESeq2::DESeq()…"/>
          <p:cNvSpPr txBox="1"/>
          <p:nvPr/>
        </p:nvSpPr>
        <p:spPr>
          <a:xfrm>
            <a:off x="7859683" y="2903697"/>
            <a:ext cx="138537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268" name="Line"/>
          <p:cNvSpPr/>
          <p:nvPr/>
        </p:nvSpPr>
        <p:spPr>
          <a:xfrm>
            <a:off x="4446862"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69" name="Line"/>
          <p:cNvSpPr/>
          <p:nvPr/>
        </p:nvSpPr>
        <p:spPr>
          <a:xfrm flipH="1">
            <a:off x="6858159"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70" name="Biological Inference"/>
          <p:cNvSpPr txBox="1"/>
          <p:nvPr/>
        </p:nvSpPr>
        <p:spPr>
          <a:xfrm>
            <a:off x="5251731" y="4862788"/>
            <a:ext cx="102271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Biological Inference </a:t>
            </a:r>
          </a:p>
        </p:txBody>
      </p:sp>
      <p:sp>
        <p:nvSpPr>
          <p:cNvPr id="271"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2"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3" name="Gene set enrichment…"/>
          <p:cNvSpPr txBox="1"/>
          <p:nvPr/>
        </p:nvSpPr>
        <p:spPr>
          <a:xfrm>
            <a:off x="4851749" y="5386043"/>
            <a:ext cx="2266583"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Gene set enrichment</a:t>
            </a:r>
          </a:p>
          <a:p>
            <a:pPr algn="l">
              <a:defRPr sz="3000"/>
            </a:pPr>
            <a:r>
              <a:rPr sz="1500"/>
              <a:t>ComplexHeatmap::Heatmap</a:t>
            </a:r>
          </a:p>
          <a:p>
            <a:pPr algn="l">
              <a:defRPr sz="3000"/>
            </a:pPr>
            <a:r>
              <a:rPr sz="1500"/>
              <a:t>DESeq2::plotMA</a:t>
            </a:r>
          </a:p>
        </p:txBody>
      </p:sp>
      <p:sp>
        <p:nvSpPr>
          <p:cNvPr id="274" name="Rectangle"/>
          <p:cNvSpPr/>
          <p:nvPr/>
        </p:nvSpPr>
        <p:spPr>
          <a:xfrm>
            <a:off x="4556447" y="5098747"/>
            <a:ext cx="2934229" cy="151249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5" name="edgeR::glmFit()…"/>
          <p:cNvSpPr txBox="1"/>
          <p:nvPr/>
        </p:nvSpPr>
        <p:spPr>
          <a:xfrm>
            <a:off x="7884448" y="3422659"/>
            <a:ext cx="1353704"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
        <p:nvSpPr>
          <p:cNvPr id="276" name="RNA-seq Workflow"/>
          <p:cNvSpPr txBox="1"/>
          <p:nvPr/>
        </p:nvSpPr>
        <p:spPr>
          <a:xfrm>
            <a:off x="4687900" y="338554"/>
            <a:ext cx="247144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RNA-seq Workflow</a:t>
            </a:r>
          </a:p>
        </p:txBody>
      </p:sp>
      <p:sp>
        <p:nvSpPr>
          <p:cNvPr id="2" name="Raw Counts">
            <a:extLst>
              <a:ext uri="{FF2B5EF4-FFF2-40B4-BE49-F238E27FC236}">
                <a16:creationId xmlns:a16="http://schemas.microsoft.com/office/drawing/2014/main" id="{BD6A6020-25D6-9951-1FDE-D49A22AACF2A}"/>
              </a:ext>
            </a:extLst>
          </p:cNvPr>
          <p:cNvSpPr txBox="1"/>
          <p:nvPr/>
        </p:nvSpPr>
        <p:spPr>
          <a:xfrm>
            <a:off x="5373470" y="2625154"/>
            <a:ext cx="993798"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b="1"/>
            </a:lvl1pPr>
          </a:lstStyle>
          <a:p>
            <a:r>
              <a:rPr sz="1500" dirty="0"/>
              <a:t>Raw Counts</a:t>
            </a:r>
          </a:p>
        </p:txBody>
      </p:sp>
      <p:graphicFrame>
        <p:nvGraphicFramePr>
          <p:cNvPr id="3" name="Table">
            <a:extLst>
              <a:ext uri="{FF2B5EF4-FFF2-40B4-BE49-F238E27FC236}">
                <a16:creationId xmlns:a16="http://schemas.microsoft.com/office/drawing/2014/main" id="{A1943ABE-8F52-291A-FC66-F14FA68637FE}"/>
              </a:ext>
            </a:extLst>
          </p:cNvPr>
          <p:cNvGraphicFramePr/>
          <p:nvPr>
            <p:extLst>
              <p:ext uri="{D42A27DB-BD31-4B8C-83A1-F6EECF244321}">
                <p14:modId xmlns:p14="http://schemas.microsoft.com/office/powerpoint/2010/main" val="3495004489"/>
              </p:ext>
            </p:extLst>
          </p:nvPr>
        </p:nvGraphicFramePr>
        <p:xfrm>
          <a:off x="5297759" y="1120700"/>
          <a:ext cx="1251728" cy="1473200"/>
        </p:xfrm>
        <a:graphic>
          <a:graphicData uri="http://schemas.openxmlformats.org/drawingml/2006/table">
            <a:tbl>
              <a:tblPr firstRow="1" firstCol="1" bandRow="1"/>
              <a:tblGrid>
                <a:gridCol w="339821">
                  <a:extLst>
                    <a:ext uri="{9D8B030D-6E8A-4147-A177-3AD203B41FA5}">
                      <a16:colId xmlns:a16="http://schemas.microsoft.com/office/drawing/2014/main" val="20000"/>
                    </a:ext>
                  </a:extLst>
                </a:gridCol>
                <a:gridCol w="286043">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dirty="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4" name="Genes">
            <a:extLst>
              <a:ext uri="{FF2B5EF4-FFF2-40B4-BE49-F238E27FC236}">
                <a16:creationId xmlns:a16="http://schemas.microsoft.com/office/drawing/2014/main" id="{34375461-88AC-B1FC-DA30-A9F345CA7531}"/>
              </a:ext>
            </a:extLst>
          </p:cNvPr>
          <p:cNvSpPr txBox="1"/>
          <p:nvPr/>
        </p:nvSpPr>
        <p:spPr>
          <a:xfrm rot="16200000">
            <a:off x="4688863" y="1592628"/>
            <a:ext cx="83516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400" dirty="0"/>
              <a:t>Genes</a:t>
            </a:r>
          </a:p>
        </p:txBody>
      </p:sp>
      <p:sp>
        <p:nvSpPr>
          <p:cNvPr id="5" name="Samples">
            <a:extLst>
              <a:ext uri="{FF2B5EF4-FFF2-40B4-BE49-F238E27FC236}">
                <a16:creationId xmlns:a16="http://schemas.microsoft.com/office/drawing/2014/main" id="{50EA4FA9-E540-4189-0896-D9529C87CB91}"/>
              </a:ext>
            </a:extLst>
          </p:cNvPr>
          <p:cNvSpPr txBox="1"/>
          <p:nvPr/>
        </p:nvSpPr>
        <p:spPr>
          <a:xfrm>
            <a:off x="5441171" y="759182"/>
            <a:ext cx="109164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400" dirty="0"/>
              <a:t>Samples</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Another way of comparing multiple groups: Likelihood Ratio Test (LRT)"/>
          <p:cNvSpPr txBox="1"/>
          <p:nvPr/>
        </p:nvSpPr>
        <p:spPr>
          <a:xfrm>
            <a:off x="1024080" y="667806"/>
            <a:ext cx="901779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Another way of comparing multiple groups: Likelihood Ratio Test (LRT)</a:t>
            </a:r>
          </a:p>
        </p:txBody>
      </p:sp>
      <p:sp>
        <p:nvSpPr>
          <p:cNvPr id="814" name="Is there a difference between the full and reduced model"/>
          <p:cNvSpPr txBox="1"/>
          <p:nvPr/>
        </p:nvSpPr>
        <p:spPr>
          <a:xfrm>
            <a:off x="3000070" y="2350956"/>
            <a:ext cx="548797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Is there a difference between the full and reduced model</a:t>
            </a:r>
          </a:p>
        </p:txBody>
      </p:sp>
      <p:sp>
        <p:nvSpPr>
          <p:cNvPr id="815" name="Full:  ~ condition…"/>
          <p:cNvSpPr txBox="1"/>
          <p:nvPr/>
        </p:nvSpPr>
        <p:spPr>
          <a:xfrm>
            <a:off x="5217605" y="2849354"/>
            <a:ext cx="3152466" cy="1159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600"/>
            </a:pPr>
            <a:r>
              <a:t>Full:  ~ condition</a:t>
            </a:r>
          </a:p>
          <a:p>
            <a:pPr>
              <a:defRPr sz="3600"/>
            </a:pPr>
            <a:r>
              <a:t>Reduced:  ~ 1 </a:t>
            </a:r>
          </a:p>
        </p:txBody>
      </p:sp>
      <p:sp>
        <p:nvSpPr>
          <p:cNvPr id="816" name="A significant p-value is telling you that the full model has more information than the reduced.…"/>
          <p:cNvSpPr txBox="1"/>
          <p:nvPr/>
        </p:nvSpPr>
        <p:spPr>
          <a:xfrm>
            <a:off x="2745810" y="2363351"/>
            <a:ext cx="7692743" cy="5591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l">
              <a:defRPr sz="3600"/>
            </a:pPr>
            <a:r>
              <a:t>A significant p-value is telling you that the full model has more information than the reduced.</a:t>
            </a:r>
          </a:p>
          <a:p>
            <a:pPr algn="l">
              <a:defRPr sz="3600"/>
            </a:pPr>
            <a:r>
              <a:t> It is not telling you what that difference is</a:t>
            </a:r>
          </a:p>
          <a:p>
            <a:pPr algn="l">
              <a:defRPr sz="3600"/>
            </a:pPr>
            <a:endParaRPr/>
          </a:p>
          <a:p>
            <a:pPr algn="l">
              <a:defRPr sz="3600"/>
            </a:pPr>
            <a:r>
              <a:t>You can extract the logFoldChanges using the same approach as before for specific comparisons, but the p-values always will come from the above comparison</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Using the LRT to identify genes where there is a difference among your groups"/>
          <p:cNvSpPr txBox="1"/>
          <p:nvPr/>
        </p:nvSpPr>
        <p:spPr>
          <a:xfrm>
            <a:off x="418499" y="519119"/>
            <a:ext cx="1001088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Using the LRT to identify genes where there is a difference among your groups</a:t>
            </a:r>
          </a:p>
        </p:txBody>
      </p:sp>
      <p:pic>
        <p:nvPicPr>
          <p:cNvPr id="821" name="Image" descr="Image"/>
          <p:cNvPicPr>
            <a:picLocks noChangeAspect="1"/>
          </p:cNvPicPr>
          <p:nvPr/>
        </p:nvPicPr>
        <p:blipFill>
          <a:blip r:embed="rId2"/>
          <a:stretch>
            <a:fillRect/>
          </a:stretch>
        </p:blipFill>
        <p:spPr>
          <a:xfrm>
            <a:off x="6502080" y="1345445"/>
            <a:ext cx="4607794" cy="2185352"/>
          </a:xfrm>
          <a:prstGeom prst="rect">
            <a:avLst/>
          </a:prstGeom>
          <a:ln w="12700">
            <a:miter lim="400000"/>
          </a:ln>
        </p:spPr>
      </p:pic>
      <p:pic>
        <p:nvPicPr>
          <p:cNvPr id="822" name="Image" descr="Image"/>
          <p:cNvPicPr>
            <a:picLocks noChangeAspect="1"/>
          </p:cNvPicPr>
          <p:nvPr/>
        </p:nvPicPr>
        <p:blipFill>
          <a:blip r:embed="rId3"/>
          <a:stretch>
            <a:fillRect/>
          </a:stretch>
        </p:blipFill>
        <p:spPr>
          <a:xfrm>
            <a:off x="1082127" y="1365118"/>
            <a:ext cx="4153560" cy="2146006"/>
          </a:xfrm>
          <a:prstGeom prst="rect">
            <a:avLst/>
          </a:prstGeom>
          <a:ln w="12700">
            <a:miter lim="400000"/>
          </a:ln>
        </p:spPr>
      </p:pic>
      <p:sp>
        <p:nvSpPr>
          <p:cNvPr id="823" name="The pvalues reported by LRT are for the comparison of the models (and are the same for any contrast you specify)…"/>
          <p:cNvSpPr txBox="1"/>
          <p:nvPr/>
        </p:nvSpPr>
        <p:spPr>
          <a:xfrm>
            <a:off x="966185" y="3237883"/>
            <a:ext cx="9356318" cy="3594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nSpc>
                <a:spcPct val="130000"/>
              </a:lnSpc>
              <a:defRPr sz="3600"/>
            </a:pPr>
            <a:r>
              <a:t>The pvalues reported by LRT are for the comparison of the models (and are the same for any contrast you specify)</a:t>
            </a:r>
          </a:p>
          <a:p>
            <a:pPr>
              <a:lnSpc>
                <a:spcPct val="130000"/>
              </a:lnSpc>
              <a:defRPr sz="3600"/>
            </a:pPr>
            <a:r>
              <a:t>Fold changes will be specific to one comparison (here NS vs Brg1)</a:t>
            </a:r>
          </a:p>
        </p:txBody>
      </p:sp>
      <p:sp>
        <p:nvSpPr>
          <p:cNvPr id="824" name="Double Arrow"/>
          <p:cNvSpPr/>
          <p:nvPr/>
        </p:nvSpPr>
        <p:spPr>
          <a:xfrm>
            <a:off x="3740977" y="1937502"/>
            <a:ext cx="2690734" cy="635001"/>
          </a:xfrm>
          <a:prstGeom prst="leftRightArrow">
            <a:avLst>
              <a:gd name="adj1" fmla="val 32000"/>
              <a:gd name="adj2" fmla="val 44000"/>
            </a:avLst>
          </a:prstGeom>
          <a:solidFill>
            <a:schemeClr val="accent4">
              <a:hueOff val="-476017"/>
              <a:lumOff val="-10042"/>
            </a:schemeClr>
          </a:solidFill>
          <a:ln w="12700">
            <a:miter lim="400000"/>
          </a:ln>
        </p:spPr>
        <p:txBody>
          <a:bodyPr lIns="25400" tIns="25400" rIns="25400" bIns="25400" anchor="ctr"/>
          <a:lstStyle/>
          <a:p>
            <a:pPr defTabSz="412750">
              <a:defRPr sz="3200">
                <a:solidFill>
                  <a:srgbClr val="000000"/>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ltiple effects"/>
          <p:cNvSpPr txBox="1"/>
          <p:nvPr/>
        </p:nvSpPr>
        <p:spPr>
          <a:xfrm>
            <a:off x="5019719" y="557335"/>
            <a:ext cx="206665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Multiple effects</a:t>
            </a:r>
          </a:p>
        </p:txBody>
      </p:sp>
      <p:sp>
        <p:nvSpPr>
          <p:cNvPr id="827" name="What if you have genotype and treatment information ?…"/>
          <p:cNvSpPr txBox="1"/>
          <p:nvPr/>
        </p:nvSpPr>
        <p:spPr>
          <a:xfrm>
            <a:off x="1126246" y="1553829"/>
            <a:ext cx="17844821" cy="1159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600"/>
            </a:pPr>
            <a:r>
              <a:t>What if you have genotype and treatment information ? </a:t>
            </a:r>
          </a:p>
          <a:p>
            <a:pPr>
              <a:defRPr sz="3600"/>
            </a:pPr>
            <a:r>
              <a:t>For example, you have WT and KO animals and they were treated with DrugA or Vehicle control</a:t>
            </a:r>
          </a:p>
        </p:txBody>
      </p:sp>
      <p:sp>
        <p:nvSpPr>
          <p:cNvPr id="828" name="= ~ genotype + treatment"/>
          <p:cNvSpPr txBox="1"/>
          <p:nvPr/>
        </p:nvSpPr>
        <p:spPr>
          <a:xfrm>
            <a:off x="5228354" y="4006972"/>
            <a:ext cx="130163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  = ~ genotype + treatment</a:t>
            </a:r>
          </a:p>
        </p:txBody>
      </p:sp>
      <p:sp>
        <p:nvSpPr>
          <p:cNvPr id="829" name="Depends on your questions?"/>
          <p:cNvSpPr txBox="1"/>
          <p:nvPr/>
        </p:nvSpPr>
        <p:spPr>
          <a:xfrm>
            <a:off x="5030114" y="3334102"/>
            <a:ext cx="141865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Depends on your questions?</a:t>
            </a:r>
          </a:p>
        </p:txBody>
      </p:sp>
      <p:sp>
        <p:nvSpPr>
          <p:cNvPr id="830" name="What genes are affected by drug treatment"/>
          <p:cNvSpPr txBox="1"/>
          <p:nvPr/>
        </p:nvSpPr>
        <p:spPr>
          <a:xfrm>
            <a:off x="4607662" y="3759144"/>
            <a:ext cx="208711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What genes are affected by drug treatment</a:t>
            </a:r>
          </a:p>
        </p:txBody>
      </p:sp>
      <p:sp>
        <p:nvSpPr>
          <p:cNvPr id="831" name="What genes are affected by genotype"/>
          <p:cNvSpPr txBox="1"/>
          <p:nvPr/>
        </p:nvSpPr>
        <p:spPr>
          <a:xfrm>
            <a:off x="4591818" y="4780506"/>
            <a:ext cx="180979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What genes are affected by genotype</a:t>
            </a:r>
          </a:p>
        </p:txBody>
      </p:sp>
      <p:sp>
        <p:nvSpPr>
          <p:cNvPr id="832" name="Specify which contrast you want in results (e.g. results(dds, contrast = c(‘treatment’, ‘drug’, ‘vehicle’)"/>
          <p:cNvSpPr txBox="1"/>
          <p:nvPr/>
        </p:nvSpPr>
        <p:spPr>
          <a:xfrm>
            <a:off x="2400681" y="4261286"/>
            <a:ext cx="492282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Specify which contrast you want in results (e.g. results(dds, contrast = c(‘treatment’, ‘drug’, ‘vehicle’) </a:t>
            </a:r>
          </a:p>
        </p:txBody>
      </p:sp>
      <p:sp>
        <p:nvSpPr>
          <p:cNvPr id="833" name="Specify which contrast you want in results (e.g. results(dds, contrast = c(‘genotype’, ‘KO’, ‘WT’)"/>
          <p:cNvSpPr txBox="1"/>
          <p:nvPr/>
        </p:nvSpPr>
        <p:spPr>
          <a:xfrm>
            <a:off x="2676950" y="5018527"/>
            <a:ext cx="462626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Specify which contrast you want in results (e.g. results(dds, contrast = c(‘genotype’, ‘KO’, ‘WT’) </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Multiple effects"/>
          <p:cNvSpPr txBox="1"/>
          <p:nvPr/>
        </p:nvSpPr>
        <p:spPr>
          <a:xfrm>
            <a:off x="5019719" y="557335"/>
            <a:ext cx="206665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Multiple effects</a:t>
            </a:r>
          </a:p>
        </p:txBody>
      </p:sp>
      <p:sp>
        <p:nvSpPr>
          <p:cNvPr id="836" name="What if you have genotype and treatment information ?…"/>
          <p:cNvSpPr txBox="1"/>
          <p:nvPr/>
        </p:nvSpPr>
        <p:spPr>
          <a:xfrm>
            <a:off x="1126246" y="1553829"/>
            <a:ext cx="17844821" cy="1159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600"/>
            </a:pPr>
            <a:r>
              <a:t>What if you have genotype and treatment information ? </a:t>
            </a:r>
          </a:p>
          <a:p>
            <a:pPr>
              <a:defRPr sz="3600"/>
            </a:pPr>
            <a:r>
              <a:t>For example, you have WT and KO animals and they were treated with DrugA or Vehicle control</a:t>
            </a:r>
          </a:p>
        </p:txBody>
      </p:sp>
      <p:sp>
        <p:nvSpPr>
          <p:cNvPr id="837" name="Depends on your questions?"/>
          <p:cNvSpPr txBox="1"/>
          <p:nvPr/>
        </p:nvSpPr>
        <p:spPr>
          <a:xfrm>
            <a:off x="5030114" y="3334102"/>
            <a:ext cx="141865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Depends on your questions?</a:t>
            </a:r>
          </a:p>
        </p:txBody>
      </p:sp>
      <p:sp>
        <p:nvSpPr>
          <p:cNvPr id="838" name="What genes are differentially affect by treatment in the genotypes?"/>
          <p:cNvSpPr txBox="1"/>
          <p:nvPr/>
        </p:nvSpPr>
        <p:spPr>
          <a:xfrm>
            <a:off x="3732477" y="3591659"/>
            <a:ext cx="321883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What genes are differentially affect by treatment in the genotypes?</a:t>
            </a:r>
          </a:p>
        </p:txBody>
      </p:sp>
      <p:sp>
        <p:nvSpPr>
          <p:cNvPr id="839" name="~ genotype + treatment + genotype:treatment"/>
          <p:cNvSpPr txBox="1"/>
          <p:nvPr/>
        </p:nvSpPr>
        <p:spPr>
          <a:xfrm>
            <a:off x="4512945" y="3960001"/>
            <a:ext cx="222977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 genotype + treatment + genotype:treatment</a:t>
            </a:r>
          </a:p>
        </p:txBody>
      </p:sp>
      <p:sp>
        <p:nvSpPr>
          <p:cNvPr id="840" name="This is where it becomes more complicated. Good specific examples in  the Rnaseq workflow vignette on bioconductor…"/>
          <p:cNvSpPr txBox="1"/>
          <p:nvPr/>
        </p:nvSpPr>
        <p:spPr>
          <a:xfrm>
            <a:off x="1233620" y="4516727"/>
            <a:ext cx="6601166"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This is where it becomes more complicated. Good specific examples in  the Rnaseq workflow vignette on bioconductor</a:t>
            </a:r>
          </a:p>
          <a:p>
            <a:r>
              <a:rPr sz="900"/>
              <a:t>https://master.bioconductor.org/packages/release/workflows/vignettes/rnaseqGene/inst/doc/rnaseqGene.html#time-course-experiments</a:t>
            </a:r>
          </a:p>
        </p:txBody>
      </p:sp>
      <p:sp>
        <p:nvSpPr>
          <p:cNvPr id="841" name="Often, you want to use the LRT test here, because you are interested in finding the genes with a different response to treatment by genotype"/>
          <p:cNvSpPr txBox="1"/>
          <p:nvPr/>
        </p:nvSpPr>
        <p:spPr>
          <a:xfrm>
            <a:off x="904542" y="5580293"/>
            <a:ext cx="6828792"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Often, you want to use the LRT test here, because you are interested in finding the genes with a different response to treatment by genotype</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A concrete example"/>
          <p:cNvSpPr txBox="1"/>
          <p:nvPr/>
        </p:nvSpPr>
        <p:spPr>
          <a:xfrm>
            <a:off x="4577563" y="145579"/>
            <a:ext cx="263251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A concrete example </a:t>
            </a:r>
          </a:p>
        </p:txBody>
      </p:sp>
      <p:sp>
        <p:nvSpPr>
          <p:cNvPr id="846" name="WT vs ARID2 KO"/>
          <p:cNvSpPr txBox="1"/>
          <p:nvPr/>
        </p:nvSpPr>
        <p:spPr>
          <a:xfrm>
            <a:off x="5487314" y="1104593"/>
            <a:ext cx="80791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WT vs ARID2 KO</a:t>
            </a:r>
          </a:p>
        </p:txBody>
      </p:sp>
      <p:sp>
        <p:nvSpPr>
          <p:cNvPr id="847" name="Line"/>
          <p:cNvSpPr/>
          <p:nvPr/>
        </p:nvSpPr>
        <p:spPr>
          <a:xfrm flipH="1">
            <a:off x="4024515" y="1376391"/>
            <a:ext cx="1904628" cy="891319"/>
          </a:xfrm>
          <a:prstGeom prst="line">
            <a:avLst/>
          </a:prstGeom>
          <a:ln w="25400">
            <a:solidFill>
              <a:srgbClr val="000000"/>
            </a:solidFill>
            <a:miter lim="400000"/>
            <a:tailEnd type="triangle"/>
          </a:ln>
        </p:spPr>
        <p:txBody>
          <a:bodyPr lIns="25400" tIns="25400" rIns="25400" bIns="25400" anchor="ctr"/>
          <a:lstStyle/>
          <a:p>
            <a:endParaRPr sz="900"/>
          </a:p>
        </p:txBody>
      </p:sp>
      <p:sp>
        <p:nvSpPr>
          <p:cNvPr id="848" name="Line"/>
          <p:cNvSpPr/>
          <p:nvPr/>
        </p:nvSpPr>
        <p:spPr>
          <a:xfrm flipH="1">
            <a:off x="5499325" y="1439891"/>
            <a:ext cx="493318" cy="1102928"/>
          </a:xfrm>
          <a:prstGeom prst="line">
            <a:avLst/>
          </a:prstGeom>
          <a:ln w="25400">
            <a:solidFill>
              <a:srgbClr val="000000"/>
            </a:solidFill>
            <a:miter lim="400000"/>
            <a:tailEnd type="triangle"/>
          </a:ln>
        </p:spPr>
        <p:txBody>
          <a:bodyPr lIns="25400" tIns="25400" rIns="25400" bIns="25400" anchor="ctr"/>
          <a:lstStyle/>
          <a:p>
            <a:endParaRPr sz="900"/>
          </a:p>
        </p:txBody>
      </p:sp>
      <p:sp>
        <p:nvSpPr>
          <p:cNvPr id="849" name="Line"/>
          <p:cNvSpPr/>
          <p:nvPr/>
        </p:nvSpPr>
        <p:spPr>
          <a:xfrm>
            <a:off x="6287128" y="1491321"/>
            <a:ext cx="693280" cy="1001005"/>
          </a:xfrm>
          <a:prstGeom prst="line">
            <a:avLst/>
          </a:prstGeom>
          <a:ln w="25400">
            <a:solidFill>
              <a:srgbClr val="000000"/>
            </a:solidFill>
            <a:miter lim="400000"/>
            <a:tailEnd type="triangle"/>
          </a:ln>
        </p:spPr>
        <p:txBody>
          <a:bodyPr lIns="25400" tIns="25400" rIns="25400" bIns="25400" anchor="ctr"/>
          <a:lstStyle/>
          <a:p>
            <a:endParaRPr sz="900"/>
          </a:p>
        </p:txBody>
      </p:sp>
      <p:sp>
        <p:nvSpPr>
          <p:cNvPr id="850" name="Line"/>
          <p:cNvSpPr/>
          <p:nvPr/>
        </p:nvSpPr>
        <p:spPr>
          <a:xfrm>
            <a:off x="6644755" y="1396931"/>
            <a:ext cx="2141545" cy="846217"/>
          </a:xfrm>
          <a:prstGeom prst="line">
            <a:avLst/>
          </a:prstGeom>
          <a:ln w="25400">
            <a:solidFill>
              <a:srgbClr val="000000"/>
            </a:solidFill>
            <a:miter lim="400000"/>
            <a:tailEnd type="triangle"/>
          </a:ln>
        </p:spPr>
        <p:txBody>
          <a:bodyPr lIns="25400" tIns="25400" rIns="25400" bIns="25400" anchor="ctr"/>
          <a:lstStyle/>
          <a:p>
            <a:endParaRPr sz="900"/>
          </a:p>
        </p:txBody>
      </p:sp>
      <p:sp>
        <p:nvSpPr>
          <p:cNvPr id="851" name="ES"/>
          <p:cNvSpPr txBox="1"/>
          <p:nvPr/>
        </p:nvSpPr>
        <p:spPr>
          <a:xfrm>
            <a:off x="3700711" y="2430247"/>
            <a:ext cx="18594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ES </a:t>
            </a:r>
          </a:p>
        </p:txBody>
      </p:sp>
      <p:sp>
        <p:nvSpPr>
          <p:cNvPr id="852" name="EB"/>
          <p:cNvSpPr txBox="1"/>
          <p:nvPr/>
        </p:nvSpPr>
        <p:spPr>
          <a:xfrm>
            <a:off x="5297945" y="2594175"/>
            <a:ext cx="19556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EB </a:t>
            </a:r>
          </a:p>
        </p:txBody>
      </p:sp>
      <p:sp>
        <p:nvSpPr>
          <p:cNvPr id="853" name="FGF24"/>
          <p:cNvSpPr txBox="1"/>
          <p:nvPr/>
        </p:nvSpPr>
        <p:spPr>
          <a:xfrm>
            <a:off x="6769525" y="2594175"/>
            <a:ext cx="37029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FGF24 </a:t>
            </a:r>
          </a:p>
        </p:txBody>
      </p:sp>
      <p:sp>
        <p:nvSpPr>
          <p:cNvPr id="854" name="FGF48"/>
          <p:cNvSpPr txBox="1"/>
          <p:nvPr/>
        </p:nvSpPr>
        <p:spPr>
          <a:xfrm>
            <a:off x="8771292" y="2594175"/>
            <a:ext cx="37029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FGF48 </a:t>
            </a:r>
          </a:p>
        </p:txBody>
      </p:sp>
      <p:pic>
        <p:nvPicPr>
          <p:cNvPr id="855" name="Image" descr="Image"/>
          <p:cNvPicPr>
            <a:picLocks noChangeAspect="1"/>
          </p:cNvPicPr>
          <p:nvPr/>
        </p:nvPicPr>
        <p:blipFill>
          <a:blip r:embed="rId2"/>
          <a:stretch>
            <a:fillRect/>
          </a:stretch>
        </p:blipFill>
        <p:spPr>
          <a:xfrm>
            <a:off x="2107188" y="4220757"/>
            <a:ext cx="3267402" cy="511894"/>
          </a:xfrm>
          <a:prstGeom prst="rect">
            <a:avLst/>
          </a:prstGeom>
          <a:ln w="12700">
            <a:miter lim="400000"/>
          </a:ln>
        </p:spPr>
      </p:pic>
      <p:sp>
        <p:nvSpPr>
          <p:cNvPr id="856" name="Genotype comparison"/>
          <p:cNvSpPr txBox="1"/>
          <p:nvPr/>
        </p:nvSpPr>
        <p:spPr>
          <a:xfrm>
            <a:off x="292738" y="4502797"/>
            <a:ext cx="1090042"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Genotype comparison</a:t>
            </a:r>
          </a:p>
        </p:txBody>
      </p:sp>
      <p:pic>
        <p:nvPicPr>
          <p:cNvPr id="857" name="Image" descr="Image"/>
          <p:cNvPicPr>
            <a:picLocks noChangeAspect="1"/>
          </p:cNvPicPr>
          <p:nvPr/>
        </p:nvPicPr>
        <p:blipFill>
          <a:blip r:embed="rId3"/>
          <a:stretch>
            <a:fillRect/>
          </a:stretch>
        </p:blipFill>
        <p:spPr>
          <a:xfrm>
            <a:off x="196583" y="3595512"/>
            <a:ext cx="7999877" cy="477296"/>
          </a:xfrm>
          <a:prstGeom prst="rect">
            <a:avLst/>
          </a:prstGeom>
          <a:ln w="12700">
            <a:miter lim="400000"/>
          </a:ln>
        </p:spPr>
      </p:pic>
      <p:sp>
        <p:nvSpPr>
          <p:cNvPr id="858" name="What genes does loss of ARID2 affect?"/>
          <p:cNvSpPr txBox="1"/>
          <p:nvPr/>
        </p:nvSpPr>
        <p:spPr>
          <a:xfrm>
            <a:off x="4657344" y="3334102"/>
            <a:ext cx="188833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What genes does loss of ARID2 affect?</a:t>
            </a:r>
          </a:p>
        </p:txBody>
      </p:sp>
      <p:pic>
        <p:nvPicPr>
          <p:cNvPr id="859" name="Image" descr="Image"/>
          <p:cNvPicPr>
            <a:picLocks noChangeAspect="1"/>
          </p:cNvPicPr>
          <p:nvPr/>
        </p:nvPicPr>
        <p:blipFill>
          <a:blip r:embed="rId4"/>
          <a:stretch>
            <a:fillRect/>
          </a:stretch>
        </p:blipFill>
        <p:spPr>
          <a:xfrm>
            <a:off x="8193928" y="3504949"/>
            <a:ext cx="3691469" cy="2838990"/>
          </a:xfrm>
          <a:prstGeom prst="rect">
            <a:avLst/>
          </a:prstGeom>
          <a:ln w="12700">
            <a:miter lim="400000"/>
          </a:ln>
        </p:spPr>
      </p:pic>
      <p:sp>
        <p:nvSpPr>
          <p:cNvPr id="860" name="~4x increase regardless of treatment"/>
          <p:cNvSpPr txBox="1"/>
          <p:nvPr/>
        </p:nvSpPr>
        <p:spPr>
          <a:xfrm>
            <a:off x="8867059" y="3334102"/>
            <a:ext cx="180979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~4x increase regardless of treatment</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A concrete example"/>
          <p:cNvSpPr txBox="1"/>
          <p:nvPr/>
        </p:nvSpPr>
        <p:spPr>
          <a:xfrm>
            <a:off x="4577563" y="145579"/>
            <a:ext cx="263251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A concrete example </a:t>
            </a:r>
          </a:p>
        </p:txBody>
      </p:sp>
      <p:sp>
        <p:nvSpPr>
          <p:cNvPr id="863" name="WT vs ARID2 KO"/>
          <p:cNvSpPr txBox="1"/>
          <p:nvPr/>
        </p:nvSpPr>
        <p:spPr>
          <a:xfrm>
            <a:off x="5487314" y="1104593"/>
            <a:ext cx="80791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WT vs ARID2 KO</a:t>
            </a:r>
          </a:p>
        </p:txBody>
      </p:sp>
      <p:sp>
        <p:nvSpPr>
          <p:cNvPr id="864" name="Line"/>
          <p:cNvSpPr/>
          <p:nvPr/>
        </p:nvSpPr>
        <p:spPr>
          <a:xfrm flipH="1">
            <a:off x="4024515" y="1376391"/>
            <a:ext cx="1904628" cy="891319"/>
          </a:xfrm>
          <a:prstGeom prst="line">
            <a:avLst/>
          </a:prstGeom>
          <a:ln w="25400">
            <a:solidFill>
              <a:srgbClr val="000000"/>
            </a:solidFill>
            <a:miter lim="400000"/>
            <a:tailEnd type="triangle"/>
          </a:ln>
        </p:spPr>
        <p:txBody>
          <a:bodyPr lIns="25400" tIns="25400" rIns="25400" bIns="25400" anchor="ctr"/>
          <a:lstStyle/>
          <a:p>
            <a:endParaRPr sz="900"/>
          </a:p>
        </p:txBody>
      </p:sp>
      <p:sp>
        <p:nvSpPr>
          <p:cNvPr id="865" name="Line"/>
          <p:cNvSpPr/>
          <p:nvPr/>
        </p:nvSpPr>
        <p:spPr>
          <a:xfrm flipH="1">
            <a:off x="5499325" y="1439891"/>
            <a:ext cx="493318" cy="1102928"/>
          </a:xfrm>
          <a:prstGeom prst="line">
            <a:avLst/>
          </a:prstGeom>
          <a:ln w="25400">
            <a:solidFill>
              <a:srgbClr val="000000"/>
            </a:solidFill>
            <a:miter lim="400000"/>
            <a:tailEnd type="triangle"/>
          </a:ln>
        </p:spPr>
        <p:txBody>
          <a:bodyPr lIns="25400" tIns="25400" rIns="25400" bIns="25400" anchor="ctr"/>
          <a:lstStyle/>
          <a:p>
            <a:endParaRPr sz="900"/>
          </a:p>
        </p:txBody>
      </p:sp>
      <p:sp>
        <p:nvSpPr>
          <p:cNvPr id="866" name="Line"/>
          <p:cNvSpPr/>
          <p:nvPr/>
        </p:nvSpPr>
        <p:spPr>
          <a:xfrm>
            <a:off x="6287128" y="1491321"/>
            <a:ext cx="693280" cy="1001005"/>
          </a:xfrm>
          <a:prstGeom prst="line">
            <a:avLst/>
          </a:prstGeom>
          <a:ln w="25400">
            <a:solidFill>
              <a:srgbClr val="000000"/>
            </a:solidFill>
            <a:miter lim="400000"/>
            <a:tailEnd type="triangle"/>
          </a:ln>
        </p:spPr>
        <p:txBody>
          <a:bodyPr lIns="25400" tIns="25400" rIns="25400" bIns="25400" anchor="ctr"/>
          <a:lstStyle/>
          <a:p>
            <a:endParaRPr sz="900"/>
          </a:p>
        </p:txBody>
      </p:sp>
      <p:sp>
        <p:nvSpPr>
          <p:cNvPr id="867" name="Line"/>
          <p:cNvSpPr/>
          <p:nvPr/>
        </p:nvSpPr>
        <p:spPr>
          <a:xfrm>
            <a:off x="6644755" y="1396931"/>
            <a:ext cx="2141545" cy="846217"/>
          </a:xfrm>
          <a:prstGeom prst="line">
            <a:avLst/>
          </a:prstGeom>
          <a:ln w="25400">
            <a:solidFill>
              <a:srgbClr val="000000"/>
            </a:solidFill>
            <a:miter lim="400000"/>
            <a:tailEnd type="triangle"/>
          </a:ln>
        </p:spPr>
        <p:txBody>
          <a:bodyPr lIns="25400" tIns="25400" rIns="25400" bIns="25400" anchor="ctr"/>
          <a:lstStyle/>
          <a:p>
            <a:endParaRPr sz="900"/>
          </a:p>
        </p:txBody>
      </p:sp>
      <p:sp>
        <p:nvSpPr>
          <p:cNvPr id="868" name="ES"/>
          <p:cNvSpPr txBox="1"/>
          <p:nvPr/>
        </p:nvSpPr>
        <p:spPr>
          <a:xfrm>
            <a:off x="3700711" y="2430247"/>
            <a:ext cx="18594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ES </a:t>
            </a:r>
          </a:p>
        </p:txBody>
      </p:sp>
      <p:sp>
        <p:nvSpPr>
          <p:cNvPr id="869" name="EB"/>
          <p:cNvSpPr txBox="1"/>
          <p:nvPr/>
        </p:nvSpPr>
        <p:spPr>
          <a:xfrm>
            <a:off x="5297945" y="2594175"/>
            <a:ext cx="19556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EB </a:t>
            </a:r>
          </a:p>
        </p:txBody>
      </p:sp>
      <p:sp>
        <p:nvSpPr>
          <p:cNvPr id="870" name="FGF24"/>
          <p:cNvSpPr txBox="1"/>
          <p:nvPr/>
        </p:nvSpPr>
        <p:spPr>
          <a:xfrm>
            <a:off x="6769525" y="2594175"/>
            <a:ext cx="37029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FGF24 </a:t>
            </a:r>
          </a:p>
        </p:txBody>
      </p:sp>
      <p:sp>
        <p:nvSpPr>
          <p:cNvPr id="871" name="FGF48"/>
          <p:cNvSpPr txBox="1"/>
          <p:nvPr/>
        </p:nvSpPr>
        <p:spPr>
          <a:xfrm>
            <a:off x="8771292" y="2594175"/>
            <a:ext cx="37029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FGF48 </a:t>
            </a:r>
          </a:p>
        </p:txBody>
      </p:sp>
      <p:sp>
        <p:nvSpPr>
          <p:cNvPr id="872" name="full = ~ genotype + treatment + genotype:treatment…"/>
          <p:cNvSpPr txBox="1"/>
          <p:nvPr/>
        </p:nvSpPr>
        <p:spPr>
          <a:xfrm>
            <a:off x="4637431" y="3586283"/>
            <a:ext cx="248946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r>
              <a:rPr sz="900"/>
              <a:t>full = ~ genotype + treatment + genotype:treatment</a:t>
            </a:r>
          </a:p>
          <a:p>
            <a:pPr algn="l"/>
            <a:r>
              <a:rPr sz="900"/>
              <a:t>reduced = ~ genotype + treatment</a:t>
            </a:r>
          </a:p>
        </p:txBody>
      </p:sp>
      <p:sp>
        <p:nvSpPr>
          <p:cNvPr id="873" name="Small p values mean that there is a genotype specific effect of one (or more) treatments"/>
          <p:cNvSpPr txBox="1"/>
          <p:nvPr/>
        </p:nvSpPr>
        <p:spPr>
          <a:xfrm>
            <a:off x="3170997" y="4027796"/>
            <a:ext cx="417902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Small p values mean that there is a genotype specific effect of one (or more) treatments</a:t>
            </a:r>
          </a:p>
        </p:txBody>
      </p:sp>
      <p:sp>
        <p:nvSpPr>
          <p:cNvPr id="874" name="What genes have a different outcome to treatment based on genotype?"/>
          <p:cNvSpPr txBox="1"/>
          <p:nvPr/>
        </p:nvSpPr>
        <p:spPr>
          <a:xfrm>
            <a:off x="3559312" y="3212773"/>
            <a:ext cx="350576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What genes have a different outcome to treatment based on genotype?</a:t>
            </a:r>
          </a:p>
        </p:txBody>
      </p:sp>
      <p:sp>
        <p:nvSpPr>
          <p:cNvPr id="875" name="LRT"/>
          <p:cNvSpPr txBox="1"/>
          <p:nvPr/>
        </p:nvSpPr>
        <p:spPr>
          <a:xfrm>
            <a:off x="4007356" y="3570894"/>
            <a:ext cx="428707"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000" b="1"/>
            </a:lvl1pPr>
          </a:lstStyle>
          <a:p>
            <a:r>
              <a:rPr sz="2000"/>
              <a:t>LRT</a:t>
            </a:r>
          </a:p>
        </p:txBody>
      </p:sp>
      <p:pic>
        <p:nvPicPr>
          <p:cNvPr id="876" name="Image" descr="Image"/>
          <p:cNvPicPr>
            <a:picLocks noChangeAspect="1"/>
          </p:cNvPicPr>
          <p:nvPr/>
        </p:nvPicPr>
        <p:blipFill>
          <a:blip r:embed="rId3"/>
          <a:stretch>
            <a:fillRect/>
          </a:stretch>
        </p:blipFill>
        <p:spPr>
          <a:xfrm>
            <a:off x="297896" y="4317667"/>
            <a:ext cx="5503648" cy="960955"/>
          </a:xfrm>
          <a:prstGeom prst="rect">
            <a:avLst/>
          </a:prstGeom>
          <a:ln w="12700">
            <a:miter lim="400000"/>
          </a:ln>
        </p:spPr>
      </p:pic>
      <p:pic>
        <p:nvPicPr>
          <p:cNvPr id="877" name="Image" descr="Image"/>
          <p:cNvPicPr>
            <a:picLocks noChangeAspect="1"/>
          </p:cNvPicPr>
          <p:nvPr/>
        </p:nvPicPr>
        <p:blipFill>
          <a:blip r:embed="rId4"/>
          <a:stretch>
            <a:fillRect/>
          </a:stretch>
        </p:blipFill>
        <p:spPr>
          <a:xfrm>
            <a:off x="308110" y="5358252"/>
            <a:ext cx="4029046" cy="620916"/>
          </a:xfrm>
          <a:prstGeom prst="rect">
            <a:avLst/>
          </a:prstGeom>
          <a:ln w="12700">
            <a:miter lim="400000"/>
          </a:ln>
        </p:spPr>
      </p:pic>
      <p:pic>
        <p:nvPicPr>
          <p:cNvPr id="878" name="Image" descr="Image"/>
          <p:cNvPicPr>
            <a:picLocks noChangeAspect="1"/>
          </p:cNvPicPr>
          <p:nvPr/>
        </p:nvPicPr>
        <p:blipFill>
          <a:blip r:embed="rId5"/>
          <a:stretch>
            <a:fillRect/>
          </a:stretch>
        </p:blipFill>
        <p:spPr>
          <a:xfrm>
            <a:off x="7839366" y="4315713"/>
            <a:ext cx="3366104" cy="2599478"/>
          </a:xfrm>
          <a:prstGeom prst="rect">
            <a:avLst/>
          </a:prstGeom>
          <a:ln w="12700">
            <a:miter lim="400000"/>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Getting your quantification data into R"/>
          <p:cNvSpPr txBox="1"/>
          <p:nvPr/>
        </p:nvSpPr>
        <p:spPr>
          <a:xfrm>
            <a:off x="3145525" y="338554"/>
            <a:ext cx="4964949"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Getting your quantification data into R</a:t>
            </a:r>
          </a:p>
        </p:txBody>
      </p:sp>
      <p:sp>
        <p:nvSpPr>
          <p:cNvPr id="280" name="Rectangle"/>
          <p:cNvSpPr/>
          <p:nvPr/>
        </p:nvSpPr>
        <p:spPr>
          <a:xfrm>
            <a:off x="771500" y="2524396"/>
            <a:ext cx="10488175" cy="3117802"/>
          </a:xfrm>
          <a:prstGeom prst="rect">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pic>
        <p:nvPicPr>
          <p:cNvPr id="2" name="Picture 1">
            <a:extLst>
              <a:ext uri="{FF2B5EF4-FFF2-40B4-BE49-F238E27FC236}">
                <a16:creationId xmlns:a16="http://schemas.microsoft.com/office/drawing/2014/main" id="{5F45FB06-1B4A-385B-4E97-93FC2FD016BA}"/>
              </a:ext>
            </a:extLst>
          </p:cNvPr>
          <p:cNvPicPr>
            <a:picLocks noChangeAspect="1"/>
          </p:cNvPicPr>
          <p:nvPr/>
        </p:nvPicPr>
        <p:blipFill>
          <a:blip r:embed="rId3"/>
          <a:stretch>
            <a:fillRect/>
          </a:stretch>
        </p:blipFill>
        <p:spPr>
          <a:xfrm>
            <a:off x="4450623" y="3063144"/>
            <a:ext cx="3129927" cy="3596191"/>
          </a:xfrm>
          <a:prstGeom prst="rect">
            <a:avLst/>
          </a:prstGeom>
        </p:spPr>
      </p:pic>
      <p:sp>
        <p:nvSpPr>
          <p:cNvPr id="3" name="TextBox 2">
            <a:extLst>
              <a:ext uri="{FF2B5EF4-FFF2-40B4-BE49-F238E27FC236}">
                <a16:creationId xmlns:a16="http://schemas.microsoft.com/office/drawing/2014/main" id="{9E3812D1-6310-321E-6648-445582818907}"/>
              </a:ext>
            </a:extLst>
          </p:cNvPr>
          <p:cNvSpPr txBox="1"/>
          <p:nvPr/>
        </p:nvSpPr>
        <p:spPr>
          <a:xfrm>
            <a:off x="7691718" y="3063144"/>
            <a:ext cx="3293305" cy="923330"/>
          </a:xfrm>
          <a:prstGeom prst="rect">
            <a:avLst/>
          </a:prstGeom>
          <a:noFill/>
        </p:spPr>
        <p:txBody>
          <a:bodyPr wrap="square" rtlCol="0">
            <a:spAutoFit/>
          </a:bodyPr>
          <a:lstStyle/>
          <a:p>
            <a:r>
              <a:rPr lang="en-US" dirty="0"/>
              <a:t>These files need to be accessible on the machine you are running </a:t>
            </a:r>
            <a:r>
              <a:rPr lang="en-US" dirty="0" err="1"/>
              <a:t>DESeq</a:t>
            </a:r>
            <a:r>
              <a:rPr lang="en-US" dirty="0"/>
              <a:t> on</a:t>
            </a:r>
          </a:p>
        </p:txBody>
      </p:sp>
      <p:pic>
        <p:nvPicPr>
          <p:cNvPr id="5" name="Picture 4">
            <a:extLst>
              <a:ext uri="{FF2B5EF4-FFF2-40B4-BE49-F238E27FC236}">
                <a16:creationId xmlns:a16="http://schemas.microsoft.com/office/drawing/2014/main" id="{B9435AA6-195F-4002-8072-70E896EAAFCB}"/>
              </a:ext>
            </a:extLst>
          </p:cNvPr>
          <p:cNvPicPr>
            <a:picLocks noChangeAspect="1"/>
          </p:cNvPicPr>
          <p:nvPr/>
        </p:nvPicPr>
        <p:blipFill>
          <a:blip r:embed="rId4"/>
          <a:stretch>
            <a:fillRect/>
          </a:stretch>
        </p:blipFill>
        <p:spPr>
          <a:xfrm>
            <a:off x="2133773" y="3063144"/>
            <a:ext cx="1714500" cy="2933700"/>
          </a:xfrm>
          <a:prstGeom prst="rect">
            <a:avLst/>
          </a:prstGeom>
        </p:spPr>
      </p:pic>
      <p:pic>
        <p:nvPicPr>
          <p:cNvPr id="6" name="Picture 5">
            <a:extLst>
              <a:ext uri="{FF2B5EF4-FFF2-40B4-BE49-F238E27FC236}">
                <a16:creationId xmlns:a16="http://schemas.microsoft.com/office/drawing/2014/main" id="{D0AACA0A-E985-4595-38FB-B571CA9ADAB9}"/>
              </a:ext>
            </a:extLst>
          </p:cNvPr>
          <p:cNvPicPr>
            <a:picLocks noChangeAspect="1"/>
          </p:cNvPicPr>
          <p:nvPr/>
        </p:nvPicPr>
        <p:blipFill>
          <a:blip r:embed="rId5"/>
          <a:stretch>
            <a:fillRect/>
          </a:stretch>
        </p:blipFill>
        <p:spPr>
          <a:xfrm>
            <a:off x="2991023" y="759182"/>
            <a:ext cx="5481918" cy="2133014"/>
          </a:xfrm>
          <a:prstGeom prst="rect">
            <a:avLst/>
          </a:prstGeom>
        </p:spPr>
      </p:pic>
      <p:sp>
        <p:nvSpPr>
          <p:cNvPr id="7" name="TextBox 6">
            <a:extLst>
              <a:ext uri="{FF2B5EF4-FFF2-40B4-BE49-F238E27FC236}">
                <a16:creationId xmlns:a16="http://schemas.microsoft.com/office/drawing/2014/main" id="{0DF2E1FD-7331-65EC-59AB-DAA8DDCAD428}"/>
              </a:ext>
            </a:extLst>
          </p:cNvPr>
          <p:cNvSpPr txBox="1"/>
          <p:nvPr/>
        </p:nvSpPr>
        <p:spPr>
          <a:xfrm>
            <a:off x="9486078" y="6101397"/>
            <a:ext cx="2112438" cy="369332"/>
          </a:xfrm>
          <a:prstGeom prst="rect">
            <a:avLst/>
          </a:prstGeom>
          <a:noFill/>
        </p:spPr>
        <p:txBody>
          <a:bodyPr wrap="none" rtlCol="0">
            <a:spAutoFit/>
          </a:bodyPr>
          <a:lstStyle/>
          <a:p>
            <a:r>
              <a:rPr lang="en-US" dirty="0"/>
              <a:t>scripts/</a:t>
            </a:r>
            <a:r>
              <a:rPr lang="en-US" dirty="0" err="1"/>
              <a:t>salmon_DE.R</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Goals/Agenda"/>
          <p:cNvSpPr txBox="1"/>
          <p:nvPr/>
        </p:nvSpPr>
        <p:spPr>
          <a:xfrm>
            <a:off x="5032184" y="294410"/>
            <a:ext cx="184903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dirty="0"/>
              <a:t>Goals/Agenda</a:t>
            </a:r>
          </a:p>
        </p:txBody>
      </p:sp>
      <p:sp>
        <p:nvSpPr>
          <p:cNvPr id="164" name="Why do RNA-seq…"/>
          <p:cNvSpPr txBox="1"/>
          <p:nvPr/>
        </p:nvSpPr>
        <p:spPr>
          <a:xfrm>
            <a:off x="2653306" y="1270619"/>
            <a:ext cx="7138557" cy="37446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222250" indent="-222250">
              <a:buSzPct val="100000"/>
              <a:buAutoNum type="arabicPeriod"/>
              <a:defRPr sz="3600"/>
            </a:pPr>
            <a:r>
              <a:rPr sz="2400" dirty="0"/>
              <a:t>Why do RNA-seq</a:t>
            </a:r>
          </a:p>
          <a:p>
            <a:pPr marL="222250" indent="-222250">
              <a:buSzPct val="100000"/>
              <a:buAutoNum type="arabicPeriod"/>
              <a:defRPr sz="3600"/>
            </a:pPr>
            <a:r>
              <a:rPr sz="2400" dirty="0"/>
              <a:t>Practical advice (read depth, replicates)</a:t>
            </a:r>
          </a:p>
          <a:p>
            <a:pPr marL="222250" indent="-222250">
              <a:buSzPct val="100000"/>
              <a:buAutoNum type="arabicPeriod"/>
              <a:defRPr sz="3600"/>
            </a:pPr>
            <a:r>
              <a:rPr sz="2400" dirty="0"/>
              <a:t>Differential testing</a:t>
            </a:r>
          </a:p>
          <a:p>
            <a:pPr marL="222250" indent="-222250">
              <a:buSzPct val="100000"/>
              <a:buAutoNum type="arabicPeriod"/>
              <a:defRPr sz="3600"/>
            </a:pPr>
            <a:r>
              <a:rPr sz="2400" dirty="0"/>
              <a:t>Basic </a:t>
            </a:r>
            <a:r>
              <a:rPr sz="2400" dirty="0" err="1"/>
              <a:t>RNAseq</a:t>
            </a:r>
            <a:r>
              <a:rPr sz="2400" dirty="0"/>
              <a:t> analysis - template script using class data</a:t>
            </a:r>
          </a:p>
          <a:p>
            <a:pPr marL="222250" indent="-222250">
              <a:buSzPct val="100000"/>
              <a:buAutoNum type="arabicPeriod"/>
              <a:defRPr sz="3600"/>
            </a:pPr>
            <a:r>
              <a:rPr sz="2400" dirty="0"/>
              <a:t>QC</a:t>
            </a:r>
            <a:r>
              <a:rPr lang="en-US" sz="2400" dirty="0"/>
              <a:t> </a:t>
            </a:r>
          </a:p>
          <a:p>
            <a:pPr marL="222250" indent="-222250">
              <a:buSzPct val="100000"/>
              <a:buFontTx/>
              <a:buAutoNum type="arabicPeriod"/>
              <a:defRPr sz="3600"/>
            </a:pPr>
            <a:r>
              <a:rPr lang="en-US" sz="2400" dirty="0"/>
              <a:t>Visualizing data</a:t>
            </a:r>
          </a:p>
          <a:p>
            <a:pPr marL="222250" indent="-222250">
              <a:buSzPct val="100000"/>
              <a:buAutoNum type="arabicPeriod"/>
              <a:defRPr sz="3600"/>
            </a:pPr>
            <a:r>
              <a:rPr sz="2400" dirty="0"/>
              <a:t>Normalization</a:t>
            </a:r>
          </a:p>
          <a:p>
            <a:pPr marL="222250" indent="-222250">
              <a:buSzPct val="100000"/>
              <a:buAutoNum type="arabicPeriod"/>
              <a:defRPr sz="3600"/>
            </a:pPr>
            <a:r>
              <a:rPr sz="2400" dirty="0"/>
              <a:t>Experimental design</a:t>
            </a:r>
            <a:r>
              <a:rPr lang="en-US" sz="2400" dirty="0"/>
              <a:t>s</a:t>
            </a:r>
            <a:endParaRPr sz="2400" dirty="0"/>
          </a:p>
          <a:p>
            <a:pPr marL="222250" indent="-222250">
              <a:buSzPct val="100000"/>
              <a:buAutoNum type="arabicPeriod"/>
              <a:defRPr sz="3600"/>
            </a:pPr>
            <a:r>
              <a:rPr sz="2400" dirty="0"/>
              <a:t>Batch effects </a:t>
            </a:r>
            <a:endParaRPr lang="en-US" sz="2400" dirty="0"/>
          </a:p>
          <a:p>
            <a:pPr marL="222250" indent="-222250">
              <a:buSzPct val="100000"/>
              <a:buAutoNum type="arabicPeriod"/>
              <a:defRPr sz="3600"/>
            </a:pPr>
            <a:r>
              <a:rPr sz="2400" dirty="0"/>
              <a:t>Deriving biological meaning</a:t>
            </a:r>
            <a:r>
              <a:rPr lang="en-US" sz="2400" dirty="0"/>
              <a:t> / enrichment analysis</a:t>
            </a:r>
            <a:endParaRPr sz="2400" dirty="0"/>
          </a:p>
        </p:txBody>
      </p:sp>
      <p:cxnSp>
        <p:nvCxnSpPr>
          <p:cNvPr id="3" name="Straight Connector 2">
            <a:extLst>
              <a:ext uri="{FF2B5EF4-FFF2-40B4-BE49-F238E27FC236}">
                <a16:creationId xmlns:a16="http://schemas.microsoft.com/office/drawing/2014/main" id="{A98515AE-B436-50F5-6235-E98A4EB0E547}"/>
              </a:ext>
            </a:extLst>
          </p:cNvPr>
          <p:cNvCxnSpPr>
            <a:cxnSpLocks/>
          </p:cNvCxnSpPr>
          <p:nvPr/>
        </p:nvCxnSpPr>
        <p:spPr>
          <a:xfrm>
            <a:off x="2484783" y="1421564"/>
            <a:ext cx="0" cy="1049787"/>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5D8AA12-93E3-C35D-820B-0D817F7D7FF5}"/>
              </a:ext>
            </a:extLst>
          </p:cNvPr>
          <p:cNvCxnSpPr>
            <a:cxnSpLocks/>
          </p:cNvCxnSpPr>
          <p:nvPr/>
        </p:nvCxnSpPr>
        <p:spPr>
          <a:xfrm>
            <a:off x="2484783" y="2594919"/>
            <a:ext cx="0" cy="112446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1A24496-5602-07D9-D313-DFEACDE259A6}"/>
              </a:ext>
            </a:extLst>
          </p:cNvPr>
          <p:cNvCxnSpPr>
            <a:cxnSpLocks/>
          </p:cNvCxnSpPr>
          <p:nvPr/>
        </p:nvCxnSpPr>
        <p:spPr>
          <a:xfrm>
            <a:off x="2484783" y="3981473"/>
            <a:ext cx="0" cy="528743"/>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89CF133-B550-E97F-E7C9-46ECA4AC1AB5}"/>
              </a:ext>
            </a:extLst>
          </p:cNvPr>
          <p:cNvCxnSpPr>
            <a:cxnSpLocks/>
          </p:cNvCxnSpPr>
          <p:nvPr/>
        </p:nvCxnSpPr>
        <p:spPr>
          <a:xfrm>
            <a:off x="2484783" y="4637282"/>
            <a:ext cx="0" cy="377952"/>
          </a:xfrm>
          <a:prstGeom prst="line">
            <a:avLst/>
          </a:prstGeom>
          <a:ln w="317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F46147-1064-203F-04F0-48C2A8A790C2}"/>
              </a:ext>
            </a:extLst>
          </p:cNvPr>
          <p:cNvPicPr>
            <a:picLocks noChangeAspect="1"/>
          </p:cNvPicPr>
          <p:nvPr/>
        </p:nvPicPr>
        <p:blipFill>
          <a:blip r:embed="rId2"/>
          <a:stretch>
            <a:fillRect/>
          </a:stretch>
        </p:blipFill>
        <p:spPr>
          <a:xfrm>
            <a:off x="2758961" y="1745518"/>
            <a:ext cx="6832372" cy="351422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Getting your quantification data into R"/>
          <p:cNvSpPr txBox="1"/>
          <p:nvPr/>
        </p:nvSpPr>
        <p:spPr>
          <a:xfrm>
            <a:off x="3145525" y="338554"/>
            <a:ext cx="4964949"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Getting your quantification data into R</a:t>
            </a:r>
          </a:p>
        </p:txBody>
      </p:sp>
      <p:pic>
        <p:nvPicPr>
          <p:cNvPr id="2" name="Picture 1">
            <a:extLst>
              <a:ext uri="{FF2B5EF4-FFF2-40B4-BE49-F238E27FC236}">
                <a16:creationId xmlns:a16="http://schemas.microsoft.com/office/drawing/2014/main" id="{E87DE434-7EDF-D3DB-7267-1E883D09DF97}"/>
              </a:ext>
            </a:extLst>
          </p:cNvPr>
          <p:cNvPicPr>
            <a:picLocks noChangeAspect="1"/>
          </p:cNvPicPr>
          <p:nvPr/>
        </p:nvPicPr>
        <p:blipFill>
          <a:blip r:embed="rId3"/>
          <a:stretch>
            <a:fillRect/>
          </a:stretch>
        </p:blipFill>
        <p:spPr>
          <a:xfrm>
            <a:off x="2008094" y="1245580"/>
            <a:ext cx="7772400" cy="547875"/>
          </a:xfrm>
          <a:prstGeom prst="rect">
            <a:avLst/>
          </a:prstGeom>
        </p:spPr>
      </p:pic>
      <p:sp>
        <p:nvSpPr>
          <p:cNvPr id="3" name="TextBox 2">
            <a:extLst>
              <a:ext uri="{FF2B5EF4-FFF2-40B4-BE49-F238E27FC236}">
                <a16:creationId xmlns:a16="http://schemas.microsoft.com/office/drawing/2014/main" id="{512F492D-EF08-4593-252E-20458EA17F30}"/>
              </a:ext>
            </a:extLst>
          </p:cNvPr>
          <p:cNvSpPr txBox="1"/>
          <p:nvPr/>
        </p:nvSpPr>
        <p:spPr>
          <a:xfrm>
            <a:off x="1848971" y="4524935"/>
            <a:ext cx="2596801" cy="369332"/>
          </a:xfrm>
          <a:prstGeom prst="rect">
            <a:avLst/>
          </a:prstGeom>
          <a:noFill/>
        </p:spPr>
        <p:txBody>
          <a:bodyPr wrap="none" rtlCol="0">
            <a:spAutoFit/>
          </a:bodyPr>
          <a:lstStyle/>
          <a:p>
            <a:r>
              <a:rPr lang="en-US" dirty="0">
                <a:solidFill>
                  <a:schemeClr val="accent1">
                    <a:lumMod val="75000"/>
                  </a:schemeClr>
                </a:solidFill>
              </a:rPr>
              <a:t>This is the first major step</a:t>
            </a:r>
          </a:p>
        </p:txBody>
      </p:sp>
      <p:cxnSp>
        <p:nvCxnSpPr>
          <p:cNvPr id="5" name="Straight Arrow Connector 4">
            <a:extLst>
              <a:ext uri="{FF2B5EF4-FFF2-40B4-BE49-F238E27FC236}">
                <a16:creationId xmlns:a16="http://schemas.microsoft.com/office/drawing/2014/main" id="{E155FEBE-1FEB-0D00-8178-916E842D0C26}"/>
              </a:ext>
            </a:extLst>
          </p:cNvPr>
          <p:cNvCxnSpPr>
            <a:cxnSpLocks/>
          </p:cNvCxnSpPr>
          <p:nvPr/>
        </p:nvCxnSpPr>
        <p:spPr>
          <a:xfrm flipV="1">
            <a:off x="2292724" y="1793455"/>
            <a:ext cx="544605" cy="5394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52D8C6E-BD93-7344-38CA-1E8593691B75}"/>
              </a:ext>
            </a:extLst>
          </p:cNvPr>
          <p:cNvSpPr txBox="1"/>
          <p:nvPr/>
        </p:nvSpPr>
        <p:spPr>
          <a:xfrm>
            <a:off x="1149724" y="2554941"/>
            <a:ext cx="2265829" cy="1200329"/>
          </a:xfrm>
          <a:prstGeom prst="rect">
            <a:avLst/>
          </a:prstGeom>
          <a:noFill/>
        </p:spPr>
        <p:txBody>
          <a:bodyPr wrap="square" rtlCol="0">
            <a:spAutoFit/>
          </a:bodyPr>
          <a:lstStyle/>
          <a:p>
            <a:r>
              <a:rPr lang="en-US" dirty="0"/>
              <a:t>Function that helps take a list of files and reads them into a count matrix. </a:t>
            </a:r>
          </a:p>
        </p:txBody>
      </p:sp>
      <p:sp>
        <p:nvSpPr>
          <p:cNvPr id="8" name="TextBox 7">
            <a:extLst>
              <a:ext uri="{FF2B5EF4-FFF2-40B4-BE49-F238E27FC236}">
                <a16:creationId xmlns:a16="http://schemas.microsoft.com/office/drawing/2014/main" id="{9CB67713-C75F-065C-D51E-2EA1044D950B}"/>
              </a:ext>
            </a:extLst>
          </p:cNvPr>
          <p:cNvSpPr txBox="1"/>
          <p:nvPr/>
        </p:nvSpPr>
        <p:spPr>
          <a:xfrm>
            <a:off x="4081183" y="2554941"/>
            <a:ext cx="1240532" cy="369332"/>
          </a:xfrm>
          <a:prstGeom prst="rect">
            <a:avLst/>
          </a:prstGeom>
          <a:noFill/>
        </p:spPr>
        <p:txBody>
          <a:bodyPr wrap="none" rtlCol="0">
            <a:spAutoFit/>
          </a:bodyPr>
          <a:lstStyle/>
          <a:p>
            <a:r>
              <a:rPr lang="en-US" dirty="0"/>
              <a:t>Quant type</a:t>
            </a:r>
          </a:p>
        </p:txBody>
      </p:sp>
      <p:cxnSp>
        <p:nvCxnSpPr>
          <p:cNvPr id="9" name="Straight Arrow Connector 8">
            <a:extLst>
              <a:ext uri="{FF2B5EF4-FFF2-40B4-BE49-F238E27FC236}">
                <a16:creationId xmlns:a16="http://schemas.microsoft.com/office/drawing/2014/main" id="{ADBC674F-3863-AF9C-3BFC-F8E24C23B898}"/>
              </a:ext>
            </a:extLst>
          </p:cNvPr>
          <p:cNvCxnSpPr>
            <a:cxnSpLocks/>
          </p:cNvCxnSpPr>
          <p:nvPr/>
        </p:nvCxnSpPr>
        <p:spPr>
          <a:xfrm flipV="1">
            <a:off x="4852147" y="1834372"/>
            <a:ext cx="0" cy="6062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07EBC21-08AB-67F1-4B46-79AD34262875}"/>
              </a:ext>
            </a:extLst>
          </p:cNvPr>
          <p:cNvCxnSpPr>
            <a:cxnSpLocks/>
          </p:cNvCxnSpPr>
          <p:nvPr/>
        </p:nvCxnSpPr>
        <p:spPr>
          <a:xfrm flipH="1" flipV="1">
            <a:off x="6537512" y="1834372"/>
            <a:ext cx="347382" cy="5457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9637C76-40B3-20AC-BC24-427EA3A3377E}"/>
              </a:ext>
            </a:extLst>
          </p:cNvPr>
          <p:cNvSpPr txBox="1"/>
          <p:nvPr/>
        </p:nvSpPr>
        <p:spPr>
          <a:xfrm>
            <a:off x="6037729" y="2440641"/>
            <a:ext cx="2072745" cy="1754326"/>
          </a:xfrm>
          <a:prstGeom prst="rect">
            <a:avLst/>
          </a:prstGeom>
          <a:noFill/>
        </p:spPr>
        <p:txBody>
          <a:bodyPr wrap="square" rtlCol="0">
            <a:spAutoFit/>
          </a:bodyPr>
          <a:lstStyle/>
          <a:p>
            <a:r>
              <a:rPr lang="en-US" dirty="0"/>
              <a:t>Summarize transcripts to genes (this is usually what I care about, but you could do transcript level DE)</a:t>
            </a:r>
          </a:p>
        </p:txBody>
      </p:sp>
      <p:cxnSp>
        <p:nvCxnSpPr>
          <p:cNvPr id="14" name="Straight Arrow Connector 13">
            <a:extLst>
              <a:ext uri="{FF2B5EF4-FFF2-40B4-BE49-F238E27FC236}">
                <a16:creationId xmlns:a16="http://schemas.microsoft.com/office/drawing/2014/main" id="{279A3D3F-5E3C-84D8-2CB1-5987629C8832}"/>
              </a:ext>
            </a:extLst>
          </p:cNvPr>
          <p:cNvCxnSpPr>
            <a:cxnSpLocks/>
          </p:cNvCxnSpPr>
          <p:nvPr/>
        </p:nvCxnSpPr>
        <p:spPr>
          <a:xfrm flipH="1" flipV="1">
            <a:off x="9157447" y="1834371"/>
            <a:ext cx="347382" cy="5457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A34F39-4C60-1BEA-5217-3A8991BF5ED6}"/>
              </a:ext>
            </a:extLst>
          </p:cNvPr>
          <p:cNvSpPr txBox="1"/>
          <p:nvPr/>
        </p:nvSpPr>
        <p:spPr>
          <a:xfrm>
            <a:off x="9439835" y="2554941"/>
            <a:ext cx="1454024" cy="1754326"/>
          </a:xfrm>
          <a:prstGeom prst="rect">
            <a:avLst/>
          </a:prstGeom>
          <a:noFill/>
        </p:spPr>
        <p:txBody>
          <a:bodyPr wrap="square" rtlCol="0">
            <a:spAutoFit/>
          </a:bodyPr>
          <a:lstStyle/>
          <a:p>
            <a:r>
              <a:rPr lang="en-US" dirty="0"/>
              <a:t>Transcripts often have a trailing digit. </a:t>
            </a:r>
            <a:r>
              <a:rPr lang="en-US" dirty="0">
                <a:solidFill>
                  <a:schemeClr val="accent1">
                    <a:lumMod val="75000"/>
                  </a:schemeClr>
                </a:solidFill>
              </a:rPr>
              <a:t>ENST00000.1</a:t>
            </a:r>
            <a:r>
              <a:rPr lang="en-US" dirty="0"/>
              <a:t> This gets rid of that</a:t>
            </a:r>
          </a:p>
        </p:txBody>
      </p:sp>
      <p:pic>
        <p:nvPicPr>
          <p:cNvPr id="4" name="Picture 3">
            <a:extLst>
              <a:ext uri="{FF2B5EF4-FFF2-40B4-BE49-F238E27FC236}">
                <a16:creationId xmlns:a16="http://schemas.microsoft.com/office/drawing/2014/main" id="{B895C1A2-DF86-DCB2-4699-4B549EF2F404}"/>
              </a:ext>
            </a:extLst>
          </p:cNvPr>
          <p:cNvPicPr>
            <a:picLocks noChangeAspect="1"/>
          </p:cNvPicPr>
          <p:nvPr/>
        </p:nvPicPr>
        <p:blipFill>
          <a:blip r:embed="rId4"/>
          <a:stretch>
            <a:fillRect/>
          </a:stretch>
        </p:blipFill>
        <p:spPr>
          <a:xfrm>
            <a:off x="5395946" y="4255479"/>
            <a:ext cx="3301023" cy="230832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235284-39EC-6C7A-E4EA-3CB8E005A045}"/>
              </a:ext>
            </a:extLst>
          </p:cNvPr>
          <p:cNvPicPr>
            <a:picLocks noChangeAspect="1"/>
          </p:cNvPicPr>
          <p:nvPr/>
        </p:nvPicPr>
        <p:blipFill>
          <a:blip r:embed="rId2"/>
          <a:stretch>
            <a:fillRect/>
          </a:stretch>
        </p:blipFill>
        <p:spPr>
          <a:xfrm>
            <a:off x="2209800" y="631147"/>
            <a:ext cx="7772400" cy="1318173"/>
          </a:xfrm>
          <a:prstGeom prst="rect">
            <a:avLst/>
          </a:prstGeom>
        </p:spPr>
      </p:pic>
      <p:pic>
        <p:nvPicPr>
          <p:cNvPr id="3" name="Picture 2">
            <a:extLst>
              <a:ext uri="{FF2B5EF4-FFF2-40B4-BE49-F238E27FC236}">
                <a16:creationId xmlns:a16="http://schemas.microsoft.com/office/drawing/2014/main" id="{7F172DFA-7194-56E8-886E-F25CCDACDC64}"/>
              </a:ext>
            </a:extLst>
          </p:cNvPr>
          <p:cNvPicPr>
            <a:picLocks noChangeAspect="1"/>
          </p:cNvPicPr>
          <p:nvPr/>
        </p:nvPicPr>
        <p:blipFill>
          <a:blip r:embed="rId3"/>
          <a:stretch>
            <a:fillRect/>
          </a:stretch>
        </p:blipFill>
        <p:spPr>
          <a:xfrm>
            <a:off x="4095750" y="3282950"/>
            <a:ext cx="4000500" cy="292100"/>
          </a:xfrm>
          <a:prstGeom prst="rect">
            <a:avLst/>
          </a:prstGeom>
        </p:spPr>
      </p:pic>
      <p:sp>
        <p:nvSpPr>
          <p:cNvPr id="4" name="TextBox 3">
            <a:extLst>
              <a:ext uri="{FF2B5EF4-FFF2-40B4-BE49-F238E27FC236}">
                <a16:creationId xmlns:a16="http://schemas.microsoft.com/office/drawing/2014/main" id="{6CED559A-59B1-D5A4-DF6D-5DA263454375}"/>
              </a:ext>
            </a:extLst>
          </p:cNvPr>
          <p:cNvSpPr txBox="1"/>
          <p:nvPr/>
        </p:nvSpPr>
        <p:spPr>
          <a:xfrm>
            <a:off x="1539350" y="4262349"/>
            <a:ext cx="10048905" cy="646331"/>
          </a:xfrm>
          <a:prstGeom prst="rect">
            <a:avLst/>
          </a:prstGeom>
          <a:noFill/>
        </p:spPr>
        <p:txBody>
          <a:bodyPr wrap="none" rtlCol="0">
            <a:spAutoFit/>
          </a:bodyPr>
          <a:lstStyle/>
          <a:p>
            <a:r>
              <a:rPr lang="en-US" dirty="0"/>
              <a:t>Put back column names because they are lost when importuning. I use the sample information to do this </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126160-88F6-DDA1-F101-60662190494B}"/>
              </a:ext>
            </a:extLst>
          </p:cNvPr>
          <p:cNvPicPr>
            <a:picLocks noChangeAspect="1"/>
          </p:cNvPicPr>
          <p:nvPr/>
        </p:nvPicPr>
        <p:blipFill>
          <a:blip r:embed="rId2"/>
          <a:stretch>
            <a:fillRect/>
          </a:stretch>
        </p:blipFill>
        <p:spPr>
          <a:xfrm>
            <a:off x="2292350" y="1289233"/>
            <a:ext cx="7607300" cy="266700"/>
          </a:xfrm>
          <a:prstGeom prst="rect">
            <a:avLst/>
          </a:prstGeom>
        </p:spPr>
      </p:pic>
      <p:sp>
        <p:nvSpPr>
          <p:cNvPr id="3" name="TextBox 2">
            <a:extLst>
              <a:ext uri="{FF2B5EF4-FFF2-40B4-BE49-F238E27FC236}">
                <a16:creationId xmlns:a16="http://schemas.microsoft.com/office/drawing/2014/main" id="{CE86C7DF-20B0-B7B3-8216-3E5C2C3E9506}"/>
              </a:ext>
            </a:extLst>
          </p:cNvPr>
          <p:cNvSpPr txBox="1"/>
          <p:nvPr/>
        </p:nvSpPr>
        <p:spPr>
          <a:xfrm>
            <a:off x="3203689" y="434175"/>
            <a:ext cx="4496039" cy="369332"/>
          </a:xfrm>
          <a:prstGeom prst="rect">
            <a:avLst/>
          </a:prstGeom>
          <a:noFill/>
        </p:spPr>
        <p:txBody>
          <a:bodyPr wrap="none" rtlCol="0">
            <a:spAutoFit/>
          </a:bodyPr>
          <a:lstStyle/>
          <a:p>
            <a:r>
              <a:rPr lang="en-US" dirty="0">
                <a:solidFill>
                  <a:schemeClr val="accent1">
                    <a:lumMod val="75000"/>
                  </a:schemeClr>
                </a:solidFill>
              </a:rPr>
              <a:t>Major Step 2 – Make the </a:t>
            </a:r>
            <a:r>
              <a:rPr lang="en-US" dirty="0" err="1">
                <a:solidFill>
                  <a:schemeClr val="accent1">
                    <a:lumMod val="75000"/>
                  </a:schemeClr>
                </a:solidFill>
              </a:rPr>
              <a:t>DESeq</a:t>
            </a:r>
            <a:r>
              <a:rPr lang="en-US" dirty="0">
                <a:solidFill>
                  <a:schemeClr val="accent1">
                    <a:lumMod val="75000"/>
                  </a:schemeClr>
                </a:solidFill>
              </a:rPr>
              <a:t> Data set (</a:t>
            </a:r>
            <a:r>
              <a:rPr lang="en-US" dirty="0" err="1">
                <a:solidFill>
                  <a:schemeClr val="accent1">
                    <a:lumMod val="75000"/>
                  </a:schemeClr>
                </a:solidFill>
              </a:rPr>
              <a:t>dds</a:t>
            </a:r>
            <a:r>
              <a:rPr lang="en-US" dirty="0">
                <a:solidFill>
                  <a:schemeClr val="accent1">
                    <a:lumMod val="75000"/>
                  </a:schemeClr>
                </a:solidFill>
              </a:rPr>
              <a:t>)</a:t>
            </a:r>
          </a:p>
        </p:txBody>
      </p:sp>
      <p:sp>
        <p:nvSpPr>
          <p:cNvPr id="4" name="TextBox 3">
            <a:extLst>
              <a:ext uri="{FF2B5EF4-FFF2-40B4-BE49-F238E27FC236}">
                <a16:creationId xmlns:a16="http://schemas.microsoft.com/office/drawing/2014/main" id="{8DC2A520-BE9E-111D-5348-1FEB2F30750F}"/>
              </a:ext>
            </a:extLst>
          </p:cNvPr>
          <p:cNvSpPr txBox="1"/>
          <p:nvPr/>
        </p:nvSpPr>
        <p:spPr>
          <a:xfrm>
            <a:off x="2195689" y="2365022"/>
            <a:ext cx="2645276" cy="369332"/>
          </a:xfrm>
          <a:prstGeom prst="rect">
            <a:avLst/>
          </a:prstGeom>
          <a:noFill/>
        </p:spPr>
        <p:txBody>
          <a:bodyPr wrap="none" rtlCol="0">
            <a:spAutoFit/>
          </a:bodyPr>
          <a:lstStyle/>
          <a:p>
            <a:r>
              <a:rPr lang="en-US" dirty="0"/>
              <a:t>Function to create dataset</a:t>
            </a:r>
          </a:p>
        </p:txBody>
      </p:sp>
      <p:sp>
        <p:nvSpPr>
          <p:cNvPr id="5" name="TextBox 4">
            <a:extLst>
              <a:ext uri="{FF2B5EF4-FFF2-40B4-BE49-F238E27FC236}">
                <a16:creationId xmlns:a16="http://schemas.microsoft.com/office/drawing/2014/main" id="{12525BB0-FB29-08B3-C24C-FC11F7AA6A06}"/>
              </a:ext>
            </a:extLst>
          </p:cNvPr>
          <p:cNvSpPr txBox="1"/>
          <p:nvPr/>
        </p:nvSpPr>
        <p:spPr>
          <a:xfrm>
            <a:off x="5108222" y="2549688"/>
            <a:ext cx="1794934" cy="646331"/>
          </a:xfrm>
          <a:prstGeom prst="rect">
            <a:avLst/>
          </a:prstGeom>
          <a:noFill/>
        </p:spPr>
        <p:txBody>
          <a:bodyPr wrap="square" rtlCol="0">
            <a:spAutoFit/>
          </a:bodyPr>
          <a:lstStyle/>
          <a:p>
            <a:r>
              <a:rPr lang="en-US" dirty="0" err="1"/>
              <a:t>Txi</a:t>
            </a:r>
            <a:r>
              <a:rPr lang="en-US" dirty="0"/>
              <a:t> object or counts</a:t>
            </a:r>
          </a:p>
        </p:txBody>
      </p:sp>
      <p:sp>
        <p:nvSpPr>
          <p:cNvPr id="6" name="TextBox 5">
            <a:extLst>
              <a:ext uri="{FF2B5EF4-FFF2-40B4-BE49-F238E27FC236}">
                <a16:creationId xmlns:a16="http://schemas.microsoft.com/office/drawing/2014/main" id="{0909F5BA-8931-15A5-1528-646B051B446E}"/>
              </a:ext>
            </a:extLst>
          </p:cNvPr>
          <p:cNvSpPr txBox="1"/>
          <p:nvPr/>
        </p:nvSpPr>
        <p:spPr>
          <a:xfrm>
            <a:off x="6688667" y="2549688"/>
            <a:ext cx="1794934" cy="1200329"/>
          </a:xfrm>
          <a:prstGeom prst="rect">
            <a:avLst/>
          </a:prstGeom>
          <a:noFill/>
        </p:spPr>
        <p:txBody>
          <a:bodyPr wrap="square" rtlCol="0">
            <a:spAutoFit/>
          </a:bodyPr>
          <a:lstStyle/>
          <a:p>
            <a:r>
              <a:rPr lang="en-US" dirty="0"/>
              <a:t>Sample or column data for </a:t>
            </a:r>
            <a:r>
              <a:rPr lang="en-US" dirty="0" err="1"/>
              <a:t>summarizedExperiment</a:t>
            </a:r>
            <a:endParaRPr lang="en-US" dirty="0"/>
          </a:p>
        </p:txBody>
      </p:sp>
      <p:sp>
        <p:nvSpPr>
          <p:cNvPr id="7" name="TextBox 6">
            <a:extLst>
              <a:ext uri="{FF2B5EF4-FFF2-40B4-BE49-F238E27FC236}">
                <a16:creationId xmlns:a16="http://schemas.microsoft.com/office/drawing/2014/main" id="{500FE29D-414B-3E6B-CA01-B89349676FC6}"/>
              </a:ext>
            </a:extLst>
          </p:cNvPr>
          <p:cNvSpPr txBox="1"/>
          <p:nvPr/>
        </p:nvSpPr>
        <p:spPr>
          <a:xfrm>
            <a:off x="9471378" y="2692400"/>
            <a:ext cx="2087303" cy="646331"/>
          </a:xfrm>
          <a:prstGeom prst="rect">
            <a:avLst/>
          </a:prstGeom>
          <a:noFill/>
        </p:spPr>
        <p:txBody>
          <a:bodyPr wrap="none" rtlCol="0">
            <a:spAutoFit/>
          </a:bodyPr>
          <a:lstStyle/>
          <a:p>
            <a:r>
              <a:rPr lang="en-US" dirty="0"/>
              <a:t>Experimental design</a:t>
            </a:r>
          </a:p>
          <a:p>
            <a:endParaRPr lang="en-US" dirty="0"/>
          </a:p>
        </p:txBody>
      </p:sp>
      <p:cxnSp>
        <p:nvCxnSpPr>
          <p:cNvPr id="9" name="Straight Arrow Connector 8">
            <a:extLst>
              <a:ext uri="{FF2B5EF4-FFF2-40B4-BE49-F238E27FC236}">
                <a16:creationId xmlns:a16="http://schemas.microsoft.com/office/drawing/2014/main" id="{352E24F6-DD12-78CA-B6C4-378FD3E56A61}"/>
              </a:ext>
            </a:extLst>
          </p:cNvPr>
          <p:cNvCxnSpPr/>
          <p:nvPr/>
        </p:nvCxnSpPr>
        <p:spPr>
          <a:xfrm flipV="1">
            <a:off x="3054220" y="1604865"/>
            <a:ext cx="777551" cy="7601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0101B28-7B9B-26CF-0556-B1530EEF411F}"/>
              </a:ext>
            </a:extLst>
          </p:cNvPr>
          <p:cNvCxnSpPr>
            <a:cxnSpLocks/>
          </p:cNvCxnSpPr>
          <p:nvPr/>
        </p:nvCxnSpPr>
        <p:spPr>
          <a:xfrm flipH="1" flipV="1">
            <a:off x="5618516" y="1613961"/>
            <a:ext cx="80980" cy="7510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8B8AA2E-3CD6-FDF6-0130-3A8FAD22CA77}"/>
              </a:ext>
            </a:extLst>
          </p:cNvPr>
          <p:cNvCxnSpPr>
            <a:cxnSpLocks/>
          </p:cNvCxnSpPr>
          <p:nvPr/>
        </p:nvCxnSpPr>
        <p:spPr>
          <a:xfrm flipH="1" flipV="1">
            <a:off x="6862666" y="1666128"/>
            <a:ext cx="488371" cy="784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A0F839-4028-11B6-09AF-B7FCEDFAA61F}"/>
              </a:ext>
            </a:extLst>
          </p:cNvPr>
          <p:cNvCxnSpPr>
            <a:cxnSpLocks/>
          </p:cNvCxnSpPr>
          <p:nvPr/>
        </p:nvCxnSpPr>
        <p:spPr>
          <a:xfrm flipH="1" flipV="1">
            <a:off x="9273074" y="1731810"/>
            <a:ext cx="488371" cy="784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216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1EF66AA6-22D6-8F94-9470-944DED782D15}"/>
              </a:ext>
            </a:extLst>
          </p:cNvPr>
          <p:cNvPicPr>
            <a:picLocks noChangeAspect="1"/>
          </p:cNvPicPr>
          <p:nvPr/>
        </p:nvPicPr>
        <p:blipFill>
          <a:blip r:embed="rId2"/>
          <a:stretch>
            <a:fillRect/>
          </a:stretch>
        </p:blipFill>
        <p:spPr>
          <a:xfrm>
            <a:off x="6029822" y="1691950"/>
            <a:ext cx="4725304" cy="3842292"/>
          </a:xfrm>
          <a:prstGeom prst="rect">
            <a:avLst/>
          </a:prstGeom>
          <a:ln w="12700">
            <a:miter lim="400000"/>
          </a:ln>
        </p:spPr>
      </p:pic>
      <p:sp>
        <p:nvSpPr>
          <p:cNvPr id="3" name="TextBox 2">
            <a:extLst>
              <a:ext uri="{FF2B5EF4-FFF2-40B4-BE49-F238E27FC236}">
                <a16:creationId xmlns:a16="http://schemas.microsoft.com/office/drawing/2014/main" id="{CE86C7DF-20B0-B7B3-8216-3E5C2C3E9506}"/>
              </a:ext>
            </a:extLst>
          </p:cNvPr>
          <p:cNvSpPr txBox="1"/>
          <p:nvPr/>
        </p:nvSpPr>
        <p:spPr>
          <a:xfrm>
            <a:off x="3203689" y="434175"/>
            <a:ext cx="4496039" cy="369332"/>
          </a:xfrm>
          <a:prstGeom prst="rect">
            <a:avLst/>
          </a:prstGeom>
          <a:noFill/>
        </p:spPr>
        <p:txBody>
          <a:bodyPr wrap="none" rtlCol="0">
            <a:spAutoFit/>
          </a:bodyPr>
          <a:lstStyle/>
          <a:p>
            <a:r>
              <a:rPr lang="en-US" dirty="0">
                <a:solidFill>
                  <a:schemeClr val="accent1">
                    <a:lumMod val="75000"/>
                  </a:schemeClr>
                </a:solidFill>
              </a:rPr>
              <a:t>Major Step 2 – Make the </a:t>
            </a:r>
            <a:r>
              <a:rPr lang="en-US" dirty="0" err="1">
                <a:solidFill>
                  <a:schemeClr val="accent1">
                    <a:lumMod val="75000"/>
                  </a:schemeClr>
                </a:solidFill>
              </a:rPr>
              <a:t>DESeq</a:t>
            </a:r>
            <a:r>
              <a:rPr lang="en-US" dirty="0">
                <a:solidFill>
                  <a:schemeClr val="accent1">
                    <a:lumMod val="75000"/>
                  </a:schemeClr>
                </a:solidFill>
              </a:rPr>
              <a:t> Data set (</a:t>
            </a:r>
            <a:r>
              <a:rPr lang="en-US" dirty="0" err="1">
                <a:solidFill>
                  <a:schemeClr val="accent1">
                    <a:lumMod val="75000"/>
                  </a:schemeClr>
                </a:solidFill>
              </a:rPr>
              <a:t>dds</a:t>
            </a:r>
            <a:r>
              <a:rPr lang="en-US" dirty="0">
                <a:solidFill>
                  <a:schemeClr val="accent1">
                    <a:lumMod val="75000"/>
                  </a:schemeClr>
                </a:solidFill>
              </a:rPr>
              <a:t>)</a:t>
            </a:r>
          </a:p>
        </p:txBody>
      </p:sp>
      <p:pic>
        <p:nvPicPr>
          <p:cNvPr id="8" name="Picture 7">
            <a:extLst>
              <a:ext uri="{FF2B5EF4-FFF2-40B4-BE49-F238E27FC236}">
                <a16:creationId xmlns:a16="http://schemas.microsoft.com/office/drawing/2014/main" id="{F2E7FA2B-8156-46AA-9594-D6C4AC0781F3}"/>
              </a:ext>
            </a:extLst>
          </p:cNvPr>
          <p:cNvPicPr>
            <a:picLocks noChangeAspect="1"/>
          </p:cNvPicPr>
          <p:nvPr/>
        </p:nvPicPr>
        <p:blipFill>
          <a:blip r:embed="rId3"/>
          <a:stretch>
            <a:fillRect/>
          </a:stretch>
        </p:blipFill>
        <p:spPr>
          <a:xfrm>
            <a:off x="611155" y="1080388"/>
            <a:ext cx="6038461" cy="1503060"/>
          </a:xfrm>
          <a:prstGeom prst="rect">
            <a:avLst/>
          </a:prstGeom>
        </p:spPr>
      </p:pic>
      <p:pic>
        <p:nvPicPr>
          <p:cNvPr id="13" name="Picture 12">
            <a:extLst>
              <a:ext uri="{FF2B5EF4-FFF2-40B4-BE49-F238E27FC236}">
                <a16:creationId xmlns:a16="http://schemas.microsoft.com/office/drawing/2014/main" id="{49642CC9-8898-9E7C-226F-42C8B951CD67}"/>
              </a:ext>
            </a:extLst>
          </p:cNvPr>
          <p:cNvPicPr>
            <a:picLocks noChangeAspect="1"/>
          </p:cNvPicPr>
          <p:nvPr/>
        </p:nvPicPr>
        <p:blipFill>
          <a:blip r:embed="rId4"/>
          <a:stretch>
            <a:fillRect/>
          </a:stretch>
        </p:blipFill>
        <p:spPr>
          <a:xfrm>
            <a:off x="611155" y="3596066"/>
            <a:ext cx="5872863" cy="988375"/>
          </a:xfrm>
          <a:prstGeom prst="rect">
            <a:avLst/>
          </a:prstGeom>
        </p:spPr>
      </p:pic>
    </p:spTree>
    <p:extLst>
      <p:ext uri="{BB962C8B-B14F-4D97-AF65-F5344CB8AC3E}">
        <p14:creationId xmlns:p14="http://schemas.microsoft.com/office/powerpoint/2010/main" val="1503326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Alliteratively - if you use a tool like featureCounts or already have a count matrix"/>
          <p:cNvSpPr txBox="1"/>
          <p:nvPr/>
        </p:nvSpPr>
        <p:spPr>
          <a:xfrm>
            <a:off x="2571892" y="252214"/>
            <a:ext cx="6304868"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a:lvl1pPr>
          </a:lstStyle>
          <a:p>
            <a:r>
              <a:rPr lang="en-US" sz="1500" dirty="0"/>
              <a:t>Alternatively</a:t>
            </a:r>
            <a:r>
              <a:rPr sz="1500" dirty="0"/>
              <a:t> - if you use a tool like </a:t>
            </a:r>
            <a:r>
              <a:rPr sz="1500" dirty="0" err="1"/>
              <a:t>featureCounts</a:t>
            </a:r>
            <a:r>
              <a:rPr sz="1500" dirty="0"/>
              <a:t> or already have a count matrix</a:t>
            </a:r>
          </a:p>
        </p:txBody>
      </p:sp>
      <p:pic>
        <p:nvPicPr>
          <p:cNvPr id="311" name="Image" descr="Image"/>
          <p:cNvPicPr>
            <a:picLocks noChangeAspect="1"/>
          </p:cNvPicPr>
          <p:nvPr/>
        </p:nvPicPr>
        <p:blipFill>
          <a:blip r:embed="rId3"/>
          <a:stretch>
            <a:fillRect/>
          </a:stretch>
        </p:blipFill>
        <p:spPr>
          <a:xfrm>
            <a:off x="2486994" y="1273317"/>
            <a:ext cx="8335217" cy="590370"/>
          </a:xfrm>
          <a:prstGeom prst="rect">
            <a:avLst/>
          </a:prstGeom>
          <a:ln w="12700">
            <a:miter lim="400000"/>
          </a:ln>
        </p:spPr>
      </p:pic>
      <p:pic>
        <p:nvPicPr>
          <p:cNvPr id="312" name="Image" descr="Image"/>
          <p:cNvPicPr>
            <a:picLocks noChangeAspect="1"/>
          </p:cNvPicPr>
          <p:nvPr/>
        </p:nvPicPr>
        <p:blipFill>
          <a:blip r:embed="rId4"/>
          <a:stretch>
            <a:fillRect/>
          </a:stretch>
        </p:blipFill>
        <p:spPr>
          <a:xfrm>
            <a:off x="999972" y="4215755"/>
            <a:ext cx="1098652" cy="1787489"/>
          </a:xfrm>
          <a:prstGeom prst="rect">
            <a:avLst/>
          </a:prstGeom>
          <a:ln w="12700">
            <a:miter lim="400000"/>
          </a:ln>
        </p:spPr>
      </p:pic>
      <p:pic>
        <p:nvPicPr>
          <p:cNvPr id="313" name="Image" descr="Image"/>
          <p:cNvPicPr>
            <a:picLocks noChangeAspect="1"/>
          </p:cNvPicPr>
          <p:nvPr/>
        </p:nvPicPr>
        <p:blipFill>
          <a:blip r:embed="rId5"/>
          <a:stretch>
            <a:fillRect/>
          </a:stretch>
        </p:blipFill>
        <p:spPr>
          <a:xfrm>
            <a:off x="2412518" y="4194382"/>
            <a:ext cx="8779511" cy="1830234"/>
          </a:xfrm>
          <a:prstGeom prst="rect">
            <a:avLst/>
          </a:prstGeom>
          <a:ln w="12700">
            <a:miter lim="400000"/>
          </a:ln>
        </p:spPr>
      </p:pic>
      <p:sp>
        <p:nvSpPr>
          <p:cNvPr id="314" name="Samples"/>
          <p:cNvSpPr txBox="1"/>
          <p:nvPr/>
        </p:nvSpPr>
        <p:spPr>
          <a:xfrm>
            <a:off x="1118572" y="6040405"/>
            <a:ext cx="44242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Samples</a:t>
            </a:r>
          </a:p>
        </p:txBody>
      </p:sp>
      <p:sp>
        <p:nvSpPr>
          <p:cNvPr id="315" name="Count Matrix"/>
          <p:cNvSpPr txBox="1"/>
          <p:nvPr/>
        </p:nvSpPr>
        <p:spPr>
          <a:xfrm>
            <a:off x="6255681" y="6108829"/>
            <a:ext cx="66845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Count Matrix</a:t>
            </a:r>
          </a:p>
        </p:txBody>
      </p:sp>
      <p:pic>
        <p:nvPicPr>
          <p:cNvPr id="316" name="Image" descr="Image"/>
          <p:cNvPicPr>
            <a:picLocks noChangeAspect="1"/>
          </p:cNvPicPr>
          <p:nvPr/>
        </p:nvPicPr>
        <p:blipFill>
          <a:blip r:embed="rId6"/>
          <a:stretch>
            <a:fillRect/>
          </a:stretch>
        </p:blipFill>
        <p:spPr>
          <a:xfrm>
            <a:off x="2475812" y="2809959"/>
            <a:ext cx="1657351" cy="438151"/>
          </a:xfrm>
          <a:prstGeom prst="rect">
            <a:avLst/>
          </a:prstGeom>
          <a:ln w="12700">
            <a:miter lim="400000"/>
          </a:ln>
        </p:spPr>
      </p:pic>
      <p:pic>
        <p:nvPicPr>
          <p:cNvPr id="317" name="Image" descr="Image"/>
          <p:cNvPicPr>
            <a:picLocks noChangeAspect="1"/>
          </p:cNvPicPr>
          <p:nvPr/>
        </p:nvPicPr>
        <p:blipFill>
          <a:blip r:embed="rId7"/>
          <a:stretch>
            <a:fillRect/>
          </a:stretch>
        </p:blipFill>
        <p:spPr>
          <a:xfrm>
            <a:off x="2480348" y="1984398"/>
            <a:ext cx="3924301" cy="704851"/>
          </a:xfrm>
          <a:prstGeom prst="rect">
            <a:avLst/>
          </a:prstGeom>
          <a:ln w="12700">
            <a:miter lim="400000"/>
          </a:ln>
        </p:spPr>
      </p:pic>
      <p:sp>
        <p:nvSpPr>
          <p:cNvPr id="2" name="TextBox 1">
            <a:extLst>
              <a:ext uri="{FF2B5EF4-FFF2-40B4-BE49-F238E27FC236}">
                <a16:creationId xmlns:a16="http://schemas.microsoft.com/office/drawing/2014/main" id="{D1DD6690-7E07-80B6-D900-31852FAAC8DD}"/>
              </a:ext>
            </a:extLst>
          </p:cNvPr>
          <p:cNvSpPr txBox="1"/>
          <p:nvPr/>
        </p:nvSpPr>
        <p:spPr>
          <a:xfrm>
            <a:off x="6924134" y="2059538"/>
            <a:ext cx="3498476" cy="369332"/>
          </a:xfrm>
          <a:prstGeom prst="rect">
            <a:avLst/>
          </a:prstGeom>
          <a:noFill/>
        </p:spPr>
        <p:txBody>
          <a:bodyPr wrap="square" rtlCol="0">
            <a:spAutoFit/>
          </a:bodyPr>
          <a:lstStyle/>
          <a:p>
            <a:r>
              <a:rPr lang="en-US"/>
              <a:t>Can also use janitor::clean_names()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40FA30D-2EA4-3BA6-C21E-5076E6C154A7}"/>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300" kern="1200">
                <a:solidFill>
                  <a:srgbClr val="FFFFFF"/>
                </a:solidFill>
                <a:latin typeface="+mj-lt"/>
                <a:ea typeface="+mj-ea"/>
                <a:cs typeface="+mj-cs"/>
              </a:rPr>
              <a:t>Additional functions for reading in data to a DESeqDataSet</a:t>
            </a:r>
          </a:p>
        </p:txBody>
      </p:sp>
      <p:pic>
        <p:nvPicPr>
          <p:cNvPr id="2" name="Picture 1">
            <a:extLst>
              <a:ext uri="{FF2B5EF4-FFF2-40B4-BE49-F238E27FC236}">
                <a16:creationId xmlns:a16="http://schemas.microsoft.com/office/drawing/2014/main" id="{C7D251A9-187A-B497-1768-AC5DE3B2C57B}"/>
              </a:ext>
            </a:extLst>
          </p:cNvPr>
          <p:cNvPicPr>
            <a:picLocks noChangeAspect="1"/>
          </p:cNvPicPr>
          <p:nvPr/>
        </p:nvPicPr>
        <p:blipFill>
          <a:blip r:embed="rId2"/>
          <a:stretch>
            <a:fillRect/>
          </a:stretch>
        </p:blipFill>
        <p:spPr>
          <a:xfrm>
            <a:off x="4777316" y="2410731"/>
            <a:ext cx="6780700" cy="2034209"/>
          </a:xfrm>
          <a:prstGeom prst="rect">
            <a:avLst/>
          </a:prstGeom>
        </p:spPr>
      </p:pic>
    </p:spTree>
    <p:extLst>
      <p:ext uri="{BB962C8B-B14F-4D97-AF65-F5344CB8AC3E}">
        <p14:creationId xmlns:p14="http://schemas.microsoft.com/office/powerpoint/2010/main" val="3638044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Raw Counts"/>
          <p:cNvSpPr txBox="1"/>
          <p:nvPr/>
        </p:nvSpPr>
        <p:spPr>
          <a:xfrm>
            <a:off x="5391694" y="1681708"/>
            <a:ext cx="993798"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b="1"/>
            </a:lvl1pPr>
          </a:lstStyle>
          <a:p>
            <a:r>
              <a:rPr sz="1500"/>
              <a:t>Raw Counts</a:t>
            </a:r>
          </a:p>
        </p:txBody>
      </p:sp>
      <p:graphicFrame>
        <p:nvGraphicFramePr>
          <p:cNvPr id="336" name="Table"/>
          <p:cNvGraphicFramePr/>
          <p:nvPr/>
        </p:nvGraphicFramePr>
        <p:xfrm>
          <a:off x="5348285" y="1108081"/>
          <a:ext cx="1251728" cy="147320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337" name="Genes"/>
          <p:cNvSpPr txBox="1"/>
          <p:nvPr/>
        </p:nvSpPr>
        <p:spPr>
          <a:xfrm rot="16200000">
            <a:off x="5001286" y="1290373"/>
            <a:ext cx="34464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Genes</a:t>
            </a:r>
          </a:p>
        </p:txBody>
      </p:sp>
      <p:sp>
        <p:nvSpPr>
          <p:cNvPr id="338" name="Samples"/>
          <p:cNvSpPr txBox="1"/>
          <p:nvPr/>
        </p:nvSpPr>
        <p:spPr>
          <a:xfrm>
            <a:off x="5649155" y="928127"/>
            <a:ext cx="44242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Samples</a:t>
            </a:r>
          </a:p>
        </p:txBody>
      </p:sp>
      <p:sp>
        <p:nvSpPr>
          <p:cNvPr id="339" name="Visualization/Quality Control"/>
          <p:cNvSpPr txBox="1"/>
          <p:nvPr/>
        </p:nvSpPr>
        <p:spPr>
          <a:xfrm>
            <a:off x="2390075" y="2514372"/>
            <a:ext cx="145713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Visualization/Quality Control</a:t>
            </a:r>
          </a:p>
        </p:txBody>
      </p:sp>
      <p:sp>
        <p:nvSpPr>
          <p:cNvPr id="340" name="Differential Expression"/>
          <p:cNvSpPr txBox="1"/>
          <p:nvPr/>
        </p:nvSpPr>
        <p:spPr>
          <a:xfrm>
            <a:off x="7937584" y="2514372"/>
            <a:ext cx="11445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Differential Expression</a:t>
            </a:r>
          </a:p>
        </p:txBody>
      </p:sp>
      <p:sp>
        <p:nvSpPr>
          <p:cNvPr id="341"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42" name="Line"/>
          <p:cNvSpPr/>
          <p:nvPr/>
        </p:nvSpPr>
        <p:spPr>
          <a:xfrm flipH="1">
            <a:off x="4439300"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43" name="DESeq2::vst()…"/>
          <p:cNvSpPr txBox="1"/>
          <p:nvPr/>
        </p:nvSpPr>
        <p:spPr>
          <a:xfrm>
            <a:off x="2154903" y="2723610"/>
            <a:ext cx="2381999"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344" name="DESeq2::DESeq()…"/>
          <p:cNvSpPr txBox="1"/>
          <p:nvPr/>
        </p:nvSpPr>
        <p:spPr>
          <a:xfrm>
            <a:off x="8011802" y="3069858"/>
            <a:ext cx="138537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345"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6" name="Rectangle"/>
          <p:cNvSpPr/>
          <p:nvPr/>
        </p:nvSpPr>
        <p:spPr>
          <a:xfrm>
            <a:off x="7317738" y="2701635"/>
            <a:ext cx="2934229" cy="1512497"/>
          </a:xfrm>
          <a:prstGeom prst="rect">
            <a:avLst/>
          </a:prstGeom>
          <a:ln w="50800">
            <a:solidFill>
              <a:schemeClr val="accent5">
                <a:lumOff val="-29866"/>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7" name="Goals in RNA-seq Analysis"/>
          <p:cNvSpPr txBox="1"/>
          <p:nvPr/>
        </p:nvSpPr>
        <p:spPr>
          <a:xfrm>
            <a:off x="4137736" y="338554"/>
            <a:ext cx="335098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Goals in RNA-seq Analysis</a:t>
            </a:r>
          </a:p>
        </p:txBody>
      </p:sp>
      <p:sp>
        <p:nvSpPr>
          <p:cNvPr id="348" name="R code for Differential Expression"/>
          <p:cNvSpPr txBox="1"/>
          <p:nvPr/>
        </p:nvSpPr>
        <p:spPr>
          <a:xfrm>
            <a:off x="6935507" y="4459251"/>
            <a:ext cx="3507435"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000"/>
            </a:lvl1pPr>
          </a:lstStyle>
          <a:p>
            <a:r>
              <a:rPr sz="2000"/>
              <a:t>R code for Differential Expression</a:t>
            </a:r>
          </a:p>
        </p:txBody>
      </p:sp>
      <p:sp>
        <p:nvSpPr>
          <p:cNvPr id="349" name="Full annotated methods in salmon_DE.R"/>
          <p:cNvSpPr txBox="1"/>
          <p:nvPr/>
        </p:nvSpPr>
        <p:spPr>
          <a:xfrm>
            <a:off x="6096368" y="4794099"/>
            <a:ext cx="504580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a:solidFill>
                  <a:schemeClr val="accent1">
                    <a:hueOff val="114395"/>
                    <a:lumOff val="-24975"/>
                  </a:schemeClr>
                </a:solidFill>
              </a:defRPr>
            </a:lvl1pPr>
          </a:lstStyle>
          <a:p>
            <a:r>
              <a:rPr sz="2400" dirty="0"/>
              <a:t>Full annotated methods in </a:t>
            </a:r>
            <a:r>
              <a:rPr sz="2400" dirty="0" err="1"/>
              <a:t>salmon_DE.R</a:t>
            </a:r>
            <a:endParaRPr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Differential Expression"/>
          <p:cNvSpPr txBox="1"/>
          <p:nvPr/>
        </p:nvSpPr>
        <p:spPr>
          <a:xfrm>
            <a:off x="7937584" y="2514372"/>
            <a:ext cx="11445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Differential Expression</a:t>
            </a:r>
          </a:p>
        </p:txBody>
      </p:sp>
      <p:sp>
        <p:nvSpPr>
          <p:cNvPr id="390"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91" name="DESeq2::DESeq()…"/>
          <p:cNvSpPr txBox="1"/>
          <p:nvPr/>
        </p:nvSpPr>
        <p:spPr>
          <a:xfrm>
            <a:off x="7859683" y="2903697"/>
            <a:ext cx="138537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392"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93" name="Goals in RNA-seq Analysis"/>
          <p:cNvSpPr txBox="1"/>
          <p:nvPr/>
        </p:nvSpPr>
        <p:spPr>
          <a:xfrm>
            <a:off x="4137736" y="338554"/>
            <a:ext cx="335098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Goals in RNA-seq Analysis</a:t>
            </a:r>
          </a:p>
        </p:txBody>
      </p:sp>
      <p:sp>
        <p:nvSpPr>
          <p:cNvPr id="394" name="edgeR::glmFit()…"/>
          <p:cNvSpPr txBox="1"/>
          <p:nvPr/>
        </p:nvSpPr>
        <p:spPr>
          <a:xfrm>
            <a:off x="7884448" y="3422659"/>
            <a:ext cx="1353704"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
        <p:nvSpPr>
          <p:cNvPr id="395" name="estimateSizeFactors"/>
          <p:cNvSpPr txBox="1"/>
          <p:nvPr/>
        </p:nvSpPr>
        <p:spPr>
          <a:xfrm>
            <a:off x="4398603" y="3077482"/>
            <a:ext cx="98584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err="1"/>
              <a:t>estimateSizeFactors</a:t>
            </a:r>
            <a:endParaRPr sz="900" dirty="0"/>
          </a:p>
        </p:txBody>
      </p:sp>
      <p:sp>
        <p:nvSpPr>
          <p:cNvPr id="396" name="estimateDispersions"/>
          <p:cNvSpPr txBox="1"/>
          <p:nvPr/>
        </p:nvSpPr>
        <p:spPr>
          <a:xfrm>
            <a:off x="4389785" y="3260613"/>
            <a:ext cx="100348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err="1"/>
              <a:t>estimateDispersions</a:t>
            </a:r>
            <a:endParaRPr sz="900" dirty="0"/>
          </a:p>
        </p:txBody>
      </p:sp>
      <p:sp>
        <p:nvSpPr>
          <p:cNvPr id="397" name="GLM fit for each gene"/>
          <p:cNvSpPr txBox="1"/>
          <p:nvPr/>
        </p:nvSpPr>
        <p:spPr>
          <a:xfrm>
            <a:off x="4389785" y="3469797"/>
            <a:ext cx="106279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a:t>GLM fit for each gene</a:t>
            </a:r>
          </a:p>
        </p:txBody>
      </p:sp>
      <p:sp>
        <p:nvSpPr>
          <p:cNvPr id="398" name="Rectangle"/>
          <p:cNvSpPr/>
          <p:nvPr/>
        </p:nvSpPr>
        <p:spPr>
          <a:xfrm>
            <a:off x="4155661" y="3020542"/>
            <a:ext cx="1920443" cy="81691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99" name="Line"/>
          <p:cNvSpPr/>
          <p:nvPr/>
        </p:nvSpPr>
        <p:spPr>
          <a:xfrm flipH="1">
            <a:off x="6164424" y="2950476"/>
            <a:ext cx="1619640" cy="316801"/>
          </a:xfrm>
          <a:prstGeom prst="line">
            <a:avLst/>
          </a:prstGeom>
          <a:ln w="50800">
            <a:solidFill>
              <a:srgbClr val="000000"/>
            </a:solidFill>
            <a:miter lim="400000"/>
            <a:tailEnd type="triangle"/>
          </a:ln>
        </p:spPr>
        <p:txBody>
          <a:bodyPr lIns="25400" tIns="25400" rIns="25400" bIns="25400" anchor="ctr"/>
          <a:lstStyle/>
          <a:p>
            <a:endParaRPr sz="900"/>
          </a:p>
        </p:txBody>
      </p:sp>
      <p:sp>
        <p:nvSpPr>
          <p:cNvPr id="2" name="Raw Counts">
            <a:extLst>
              <a:ext uri="{FF2B5EF4-FFF2-40B4-BE49-F238E27FC236}">
                <a16:creationId xmlns:a16="http://schemas.microsoft.com/office/drawing/2014/main" id="{5EDB4D76-43F3-C28D-6903-21FE5057A4CB}"/>
              </a:ext>
            </a:extLst>
          </p:cNvPr>
          <p:cNvSpPr txBox="1"/>
          <p:nvPr/>
        </p:nvSpPr>
        <p:spPr>
          <a:xfrm>
            <a:off x="5317035" y="2657042"/>
            <a:ext cx="993798"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b="1"/>
            </a:lvl1pPr>
          </a:lstStyle>
          <a:p>
            <a:r>
              <a:rPr sz="1500" dirty="0"/>
              <a:t>Raw Counts</a:t>
            </a:r>
          </a:p>
        </p:txBody>
      </p:sp>
      <p:graphicFrame>
        <p:nvGraphicFramePr>
          <p:cNvPr id="3" name="Table">
            <a:extLst>
              <a:ext uri="{FF2B5EF4-FFF2-40B4-BE49-F238E27FC236}">
                <a16:creationId xmlns:a16="http://schemas.microsoft.com/office/drawing/2014/main" id="{F2973178-BEE3-506A-ED72-4E980828822F}"/>
              </a:ext>
            </a:extLst>
          </p:cNvPr>
          <p:cNvGraphicFramePr/>
          <p:nvPr>
            <p:extLst>
              <p:ext uri="{D42A27DB-BD31-4B8C-83A1-F6EECF244321}">
                <p14:modId xmlns:p14="http://schemas.microsoft.com/office/powerpoint/2010/main" val="798559936"/>
              </p:ext>
            </p:extLst>
          </p:nvPr>
        </p:nvGraphicFramePr>
        <p:xfrm>
          <a:off x="5262489" y="1179988"/>
          <a:ext cx="1251728" cy="147320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8923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dirty="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4" name="Genes">
            <a:extLst>
              <a:ext uri="{FF2B5EF4-FFF2-40B4-BE49-F238E27FC236}">
                <a16:creationId xmlns:a16="http://schemas.microsoft.com/office/drawing/2014/main" id="{74C4E0D6-EFE6-7570-2EA4-F1C3BBDA37A9}"/>
              </a:ext>
            </a:extLst>
          </p:cNvPr>
          <p:cNvSpPr txBox="1"/>
          <p:nvPr/>
        </p:nvSpPr>
        <p:spPr>
          <a:xfrm rot="16200000">
            <a:off x="4796084" y="1788473"/>
            <a:ext cx="63959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dirty="0"/>
              <a:t>Genes</a:t>
            </a:r>
          </a:p>
        </p:txBody>
      </p:sp>
      <p:sp>
        <p:nvSpPr>
          <p:cNvPr id="5" name="Samples">
            <a:extLst>
              <a:ext uri="{FF2B5EF4-FFF2-40B4-BE49-F238E27FC236}">
                <a16:creationId xmlns:a16="http://schemas.microsoft.com/office/drawing/2014/main" id="{68347584-80AF-1914-6A38-4B4941587B5D}"/>
              </a:ext>
            </a:extLst>
          </p:cNvPr>
          <p:cNvSpPr txBox="1"/>
          <p:nvPr/>
        </p:nvSpPr>
        <p:spPr>
          <a:xfrm>
            <a:off x="5478874" y="897338"/>
            <a:ext cx="83195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dirty="0"/>
              <a:t>Samples</a:t>
            </a:r>
          </a:p>
        </p:txBody>
      </p:sp>
      <p:pic>
        <p:nvPicPr>
          <p:cNvPr id="6" name="Picture 5">
            <a:extLst>
              <a:ext uri="{FF2B5EF4-FFF2-40B4-BE49-F238E27FC236}">
                <a16:creationId xmlns:a16="http://schemas.microsoft.com/office/drawing/2014/main" id="{04F21D00-CCB7-840C-AA3C-41E92DA9B9C7}"/>
              </a:ext>
            </a:extLst>
          </p:cNvPr>
          <p:cNvPicPr>
            <a:picLocks noChangeAspect="1"/>
          </p:cNvPicPr>
          <p:nvPr/>
        </p:nvPicPr>
        <p:blipFill>
          <a:blip r:embed="rId2"/>
          <a:stretch>
            <a:fillRect/>
          </a:stretch>
        </p:blipFill>
        <p:spPr>
          <a:xfrm>
            <a:off x="1103864" y="4398826"/>
            <a:ext cx="6680200" cy="19177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Raw Counts"/>
          <p:cNvSpPr txBox="1"/>
          <p:nvPr/>
        </p:nvSpPr>
        <p:spPr>
          <a:xfrm>
            <a:off x="5317035" y="2657042"/>
            <a:ext cx="993798"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b="1"/>
            </a:lvl1pPr>
          </a:lstStyle>
          <a:p>
            <a:r>
              <a:rPr sz="1500" dirty="0"/>
              <a:t>Raw Counts</a:t>
            </a:r>
          </a:p>
        </p:txBody>
      </p:sp>
      <p:graphicFrame>
        <p:nvGraphicFramePr>
          <p:cNvPr id="402" name="Table"/>
          <p:cNvGraphicFramePr/>
          <p:nvPr>
            <p:extLst>
              <p:ext uri="{D42A27DB-BD31-4B8C-83A1-F6EECF244321}">
                <p14:modId xmlns:p14="http://schemas.microsoft.com/office/powerpoint/2010/main" val="1144715889"/>
              </p:ext>
            </p:extLst>
          </p:nvPr>
        </p:nvGraphicFramePr>
        <p:xfrm>
          <a:off x="5262489" y="1179988"/>
          <a:ext cx="1251728" cy="147320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8923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dirty="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403" name="Genes"/>
          <p:cNvSpPr txBox="1"/>
          <p:nvPr/>
        </p:nvSpPr>
        <p:spPr>
          <a:xfrm rot="16200000">
            <a:off x="4796084" y="1788473"/>
            <a:ext cx="63959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dirty="0"/>
              <a:t>Genes</a:t>
            </a:r>
          </a:p>
        </p:txBody>
      </p:sp>
      <p:sp>
        <p:nvSpPr>
          <p:cNvPr id="404" name="Samples"/>
          <p:cNvSpPr txBox="1"/>
          <p:nvPr/>
        </p:nvSpPr>
        <p:spPr>
          <a:xfrm>
            <a:off x="5478874" y="897338"/>
            <a:ext cx="83195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dirty="0"/>
              <a:t>Samples</a:t>
            </a:r>
          </a:p>
        </p:txBody>
      </p:sp>
      <p:sp>
        <p:nvSpPr>
          <p:cNvPr id="405" name="Differential Expression"/>
          <p:cNvSpPr txBox="1"/>
          <p:nvPr/>
        </p:nvSpPr>
        <p:spPr>
          <a:xfrm>
            <a:off x="7937584" y="2514372"/>
            <a:ext cx="11445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Differential Expression</a:t>
            </a:r>
          </a:p>
        </p:txBody>
      </p:sp>
      <p:sp>
        <p:nvSpPr>
          <p:cNvPr id="406"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407" name="DESeq2::DESeq()…"/>
          <p:cNvSpPr txBox="1"/>
          <p:nvPr/>
        </p:nvSpPr>
        <p:spPr>
          <a:xfrm>
            <a:off x="7859683" y="2903697"/>
            <a:ext cx="138537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408"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09" name="Goals in RNA-seq Analysis"/>
          <p:cNvSpPr txBox="1"/>
          <p:nvPr/>
        </p:nvSpPr>
        <p:spPr>
          <a:xfrm>
            <a:off x="4137736" y="338554"/>
            <a:ext cx="335098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Goals in RNA-seq Analysis</a:t>
            </a:r>
          </a:p>
        </p:txBody>
      </p:sp>
      <p:sp>
        <p:nvSpPr>
          <p:cNvPr id="410" name="edgeR::glmFit()…"/>
          <p:cNvSpPr txBox="1"/>
          <p:nvPr/>
        </p:nvSpPr>
        <p:spPr>
          <a:xfrm>
            <a:off x="7884448" y="3422659"/>
            <a:ext cx="1353704"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
        <p:nvSpPr>
          <p:cNvPr id="411" name="Rectangle"/>
          <p:cNvSpPr/>
          <p:nvPr/>
        </p:nvSpPr>
        <p:spPr>
          <a:xfrm>
            <a:off x="3641110" y="3095182"/>
            <a:ext cx="1920443" cy="81691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12" name="Line"/>
          <p:cNvSpPr/>
          <p:nvPr/>
        </p:nvSpPr>
        <p:spPr>
          <a:xfrm flipH="1">
            <a:off x="5635690" y="3255419"/>
            <a:ext cx="2217082" cy="161240"/>
          </a:xfrm>
          <a:prstGeom prst="line">
            <a:avLst/>
          </a:prstGeom>
          <a:ln w="50800">
            <a:solidFill>
              <a:srgbClr val="000000"/>
            </a:solidFill>
            <a:miter lim="400000"/>
            <a:tailEnd type="triangle"/>
          </a:ln>
        </p:spPr>
        <p:txBody>
          <a:bodyPr lIns="25400" tIns="25400" rIns="25400" bIns="25400" anchor="ctr"/>
          <a:lstStyle/>
          <a:p>
            <a:endParaRPr sz="900"/>
          </a:p>
        </p:txBody>
      </p:sp>
      <p:sp>
        <p:nvSpPr>
          <p:cNvPr id="413" name="Wald Test (Default)"/>
          <p:cNvSpPr txBox="1"/>
          <p:nvPr/>
        </p:nvSpPr>
        <p:spPr>
          <a:xfrm>
            <a:off x="3865696" y="3241526"/>
            <a:ext cx="96019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a:t>Wald Test (Default)</a:t>
            </a:r>
          </a:p>
        </p:txBody>
      </p:sp>
      <p:sp>
        <p:nvSpPr>
          <p:cNvPr id="414" name="Likelihood Ratio Test"/>
          <p:cNvSpPr txBox="1"/>
          <p:nvPr/>
        </p:nvSpPr>
        <p:spPr>
          <a:xfrm>
            <a:off x="3865696" y="3493387"/>
            <a:ext cx="1027525"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Likelihood Ratio Test</a:t>
            </a:r>
          </a:p>
        </p:txBody>
      </p:sp>
      <p:pic>
        <p:nvPicPr>
          <p:cNvPr id="2" name="Picture 1">
            <a:extLst>
              <a:ext uri="{FF2B5EF4-FFF2-40B4-BE49-F238E27FC236}">
                <a16:creationId xmlns:a16="http://schemas.microsoft.com/office/drawing/2014/main" id="{D29979A0-0EE2-DCCA-1290-7F777BA0434B}"/>
              </a:ext>
            </a:extLst>
          </p:cNvPr>
          <p:cNvPicPr>
            <a:picLocks noChangeAspect="1"/>
          </p:cNvPicPr>
          <p:nvPr/>
        </p:nvPicPr>
        <p:blipFill>
          <a:blip r:embed="rId3"/>
          <a:stretch>
            <a:fillRect/>
          </a:stretch>
        </p:blipFill>
        <p:spPr>
          <a:xfrm>
            <a:off x="6096000" y="4391832"/>
            <a:ext cx="4225367" cy="2087152"/>
          </a:xfrm>
          <a:prstGeom prst="rect">
            <a:avLst/>
          </a:prstGeom>
        </p:spPr>
      </p:pic>
      <p:pic>
        <p:nvPicPr>
          <p:cNvPr id="3" name="Picture 2">
            <a:extLst>
              <a:ext uri="{FF2B5EF4-FFF2-40B4-BE49-F238E27FC236}">
                <a16:creationId xmlns:a16="http://schemas.microsoft.com/office/drawing/2014/main" id="{1D47B04E-4AEC-DB46-FE58-6007735299CC}"/>
              </a:ext>
            </a:extLst>
          </p:cNvPr>
          <p:cNvPicPr>
            <a:picLocks noChangeAspect="1"/>
          </p:cNvPicPr>
          <p:nvPr/>
        </p:nvPicPr>
        <p:blipFill>
          <a:blip r:embed="rId4"/>
          <a:stretch>
            <a:fillRect/>
          </a:stretch>
        </p:blipFill>
        <p:spPr>
          <a:xfrm>
            <a:off x="680471" y="4359095"/>
            <a:ext cx="5389739" cy="251750"/>
          </a:xfrm>
          <a:prstGeom prst="rect">
            <a:avLst/>
          </a:prstGeom>
        </p:spPr>
      </p:pic>
      <p:pic>
        <p:nvPicPr>
          <p:cNvPr id="4" name="Picture 3">
            <a:extLst>
              <a:ext uri="{FF2B5EF4-FFF2-40B4-BE49-F238E27FC236}">
                <a16:creationId xmlns:a16="http://schemas.microsoft.com/office/drawing/2014/main" id="{9620D117-D4F2-3BF6-7D58-004B4B632F00}"/>
              </a:ext>
            </a:extLst>
          </p:cNvPr>
          <p:cNvPicPr>
            <a:picLocks noChangeAspect="1"/>
          </p:cNvPicPr>
          <p:nvPr/>
        </p:nvPicPr>
        <p:blipFill>
          <a:blip r:embed="rId5"/>
          <a:stretch>
            <a:fillRect/>
          </a:stretch>
        </p:blipFill>
        <p:spPr>
          <a:xfrm>
            <a:off x="680471" y="4734860"/>
            <a:ext cx="3457265" cy="1824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hy Do RNA-seq"/>
          <p:cNvSpPr txBox="1"/>
          <p:nvPr/>
        </p:nvSpPr>
        <p:spPr>
          <a:xfrm>
            <a:off x="4393429" y="263050"/>
            <a:ext cx="2228431"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Why Do RNA-seq</a:t>
            </a:r>
          </a:p>
        </p:txBody>
      </p:sp>
      <p:graphicFrame>
        <p:nvGraphicFramePr>
          <p:cNvPr id="171" name="Measure differences in gene expression between conditions…">
            <a:extLst>
              <a:ext uri="{FF2B5EF4-FFF2-40B4-BE49-F238E27FC236}">
                <a16:creationId xmlns:a16="http://schemas.microsoft.com/office/drawing/2014/main" id="{2F57587D-F364-7FEB-0BE8-4251E16FBAF5}"/>
              </a:ext>
            </a:extLst>
          </p:cNvPr>
          <p:cNvGraphicFramePr/>
          <p:nvPr/>
        </p:nvGraphicFramePr>
        <p:xfrm>
          <a:off x="1435661" y="1608058"/>
          <a:ext cx="9525877" cy="3098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Rounded Rectangle"/>
          <p:cNvSpPr/>
          <p:nvPr/>
        </p:nvSpPr>
        <p:spPr>
          <a:xfrm>
            <a:off x="3097209" y="1480058"/>
            <a:ext cx="2506398" cy="4323170"/>
          </a:xfrm>
          <a:prstGeom prst="roundRect">
            <a:avLst>
              <a:gd name="adj" fmla="val 15000"/>
            </a:avLst>
          </a:prstGeom>
          <a:solidFill>
            <a:schemeClr val="accent1">
              <a:lumOff val="16847"/>
            </a:schemeClr>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19" name="You could run these steps independently"/>
          <p:cNvSpPr txBox="1"/>
          <p:nvPr/>
        </p:nvSpPr>
        <p:spPr>
          <a:xfrm>
            <a:off x="2965807" y="72047"/>
            <a:ext cx="522957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You could run these steps independently</a:t>
            </a:r>
          </a:p>
        </p:txBody>
      </p:sp>
      <p:grpSp>
        <p:nvGrpSpPr>
          <p:cNvPr id="422" name="Group"/>
          <p:cNvGrpSpPr/>
          <p:nvPr/>
        </p:nvGrpSpPr>
        <p:grpSpPr>
          <a:xfrm>
            <a:off x="3307724" y="1936217"/>
            <a:ext cx="2085370" cy="635001"/>
            <a:chOff x="0" y="0"/>
            <a:chExt cx="4170737" cy="1270000"/>
          </a:xfrm>
        </p:grpSpPr>
        <p:sp>
          <p:nvSpPr>
            <p:cNvPr id="420" name="Rectangle"/>
            <p:cNvSpPr/>
            <p:nvPr/>
          </p:nvSpPr>
          <p:spPr>
            <a:xfrm>
              <a:off x="0" y="0"/>
              <a:ext cx="4170737" cy="1270000"/>
            </a:xfrm>
            <a:prstGeom prst="rect">
              <a:avLst/>
            </a:prstGeom>
            <a:solidFill>
              <a:srgbClr val="FFFFFF"/>
            </a:solid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1" name="Estimate size factors"/>
            <p:cNvSpPr txBox="1"/>
            <p:nvPr/>
          </p:nvSpPr>
          <p:spPr>
            <a:xfrm>
              <a:off x="614404" y="445203"/>
              <a:ext cx="2019783" cy="3795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r>
                <a:rPr sz="900"/>
                <a:t>Estimate size factors</a:t>
              </a:r>
            </a:p>
          </p:txBody>
        </p:sp>
      </p:grpSp>
      <p:grpSp>
        <p:nvGrpSpPr>
          <p:cNvPr id="425" name="Group"/>
          <p:cNvGrpSpPr/>
          <p:nvPr/>
        </p:nvGrpSpPr>
        <p:grpSpPr>
          <a:xfrm>
            <a:off x="3307724" y="3269293"/>
            <a:ext cx="2085370" cy="635001"/>
            <a:chOff x="0" y="0"/>
            <a:chExt cx="4170737" cy="1270000"/>
          </a:xfrm>
        </p:grpSpPr>
        <p:sp>
          <p:nvSpPr>
            <p:cNvPr id="423" name="Rectangle"/>
            <p:cNvSpPr/>
            <p:nvPr/>
          </p:nvSpPr>
          <p:spPr>
            <a:xfrm>
              <a:off x="0" y="0"/>
              <a:ext cx="4170737" cy="1270000"/>
            </a:xfrm>
            <a:prstGeom prst="rect">
              <a:avLst/>
            </a:prstGeom>
            <a:solidFill>
              <a:srgbClr val="FFFFFF"/>
            </a:solid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4" name="Estimate dispersion"/>
            <p:cNvSpPr txBox="1"/>
            <p:nvPr/>
          </p:nvSpPr>
          <p:spPr>
            <a:xfrm>
              <a:off x="687404" y="445203"/>
              <a:ext cx="1946045" cy="3795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r>
                <a:rPr sz="900"/>
                <a:t>Estimate dispersion</a:t>
              </a:r>
            </a:p>
          </p:txBody>
        </p:sp>
      </p:grpSp>
      <p:grpSp>
        <p:nvGrpSpPr>
          <p:cNvPr id="428" name="Group"/>
          <p:cNvGrpSpPr/>
          <p:nvPr/>
        </p:nvGrpSpPr>
        <p:grpSpPr>
          <a:xfrm>
            <a:off x="3307724" y="4538869"/>
            <a:ext cx="2085370" cy="635001"/>
            <a:chOff x="0" y="0"/>
            <a:chExt cx="4170737" cy="1270000"/>
          </a:xfrm>
        </p:grpSpPr>
        <p:sp>
          <p:nvSpPr>
            <p:cNvPr id="426" name="Rectangle"/>
            <p:cNvSpPr/>
            <p:nvPr/>
          </p:nvSpPr>
          <p:spPr>
            <a:xfrm>
              <a:off x="0" y="0"/>
              <a:ext cx="4170737" cy="1270000"/>
            </a:xfrm>
            <a:prstGeom prst="rect">
              <a:avLst/>
            </a:prstGeom>
            <a:solidFill>
              <a:srgbClr val="FFFFFF"/>
            </a:solid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7" name="Fit negative binomial GLM"/>
            <p:cNvSpPr txBox="1"/>
            <p:nvPr/>
          </p:nvSpPr>
          <p:spPr>
            <a:xfrm>
              <a:off x="246968" y="445203"/>
              <a:ext cx="2564802" cy="3795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r>
                <a:rPr sz="900"/>
                <a:t>Fit negative binomial GLM</a:t>
              </a:r>
            </a:p>
          </p:txBody>
        </p:sp>
      </p:grpSp>
      <p:sp>
        <p:nvSpPr>
          <p:cNvPr id="429" name="DESeq"/>
          <p:cNvSpPr txBox="1"/>
          <p:nvPr/>
        </p:nvSpPr>
        <p:spPr>
          <a:xfrm>
            <a:off x="3870883" y="1170788"/>
            <a:ext cx="799258"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dirty="0" err="1"/>
              <a:t>DESeq</a:t>
            </a:r>
            <a:r>
              <a:rPr lang="en-US" sz="1800" dirty="0"/>
              <a:t>()</a:t>
            </a:r>
            <a:endParaRPr sz="1800" dirty="0"/>
          </a:p>
        </p:txBody>
      </p:sp>
      <p:sp>
        <p:nvSpPr>
          <p:cNvPr id="430" name="Rounded Rectangle"/>
          <p:cNvSpPr/>
          <p:nvPr/>
        </p:nvSpPr>
        <p:spPr>
          <a:xfrm>
            <a:off x="6845251" y="1480058"/>
            <a:ext cx="2506398" cy="4323170"/>
          </a:xfrm>
          <a:prstGeom prst="roundRect">
            <a:avLst>
              <a:gd name="adj" fmla="val 15000"/>
            </a:avLst>
          </a:prstGeom>
          <a:solidFill>
            <a:schemeClr val="accent6">
              <a:satOff val="-16844"/>
              <a:lumOff val="-30747"/>
            </a:schemeClr>
          </a:solidFill>
          <a:ln w="50800">
            <a:solidFill>
              <a:srgbClr val="000000"/>
            </a:solidFill>
            <a:miter lim="400000"/>
          </a:ln>
        </p:spPr>
        <p:txBody>
          <a:bodyPr lIns="25400" tIns="25400" rIns="25400" bIns="25400" anchor="ctr"/>
          <a:lstStyle/>
          <a:p>
            <a:pPr defTabSz="412750">
              <a:defRPr sz="3200">
                <a:solidFill>
                  <a:srgbClr val="000000"/>
                </a:solidFill>
                <a:latin typeface="Helvetica Neue Medium"/>
                <a:ea typeface="Helvetica Neue Medium"/>
                <a:cs typeface="Helvetica Neue Medium"/>
                <a:sym typeface="Helvetica Neue Medium"/>
              </a:defRPr>
            </a:pPr>
            <a:endParaRPr sz="1600"/>
          </a:p>
        </p:txBody>
      </p:sp>
      <p:sp>
        <p:nvSpPr>
          <p:cNvPr id="431" name="Rectangle"/>
          <p:cNvSpPr/>
          <p:nvPr/>
        </p:nvSpPr>
        <p:spPr>
          <a:xfrm>
            <a:off x="7055765" y="1936217"/>
            <a:ext cx="2085369" cy="635001"/>
          </a:xfrm>
          <a:prstGeom prst="rect">
            <a:avLst/>
          </a:prstGeom>
          <a:solidFill>
            <a:srgbClr val="FFFFFF"/>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2" name="estimateSizeFactors()"/>
          <p:cNvSpPr txBox="1"/>
          <p:nvPr/>
        </p:nvSpPr>
        <p:spPr>
          <a:xfrm>
            <a:off x="7347499" y="2158819"/>
            <a:ext cx="105317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i="1"/>
            </a:lvl1pPr>
          </a:lstStyle>
          <a:p>
            <a:r>
              <a:rPr sz="900"/>
              <a:t>estimateSizeFactors()</a:t>
            </a:r>
          </a:p>
        </p:txBody>
      </p:sp>
      <p:sp>
        <p:nvSpPr>
          <p:cNvPr id="433" name="Rectangle"/>
          <p:cNvSpPr/>
          <p:nvPr/>
        </p:nvSpPr>
        <p:spPr>
          <a:xfrm>
            <a:off x="7055765" y="3269293"/>
            <a:ext cx="2085369" cy="635001"/>
          </a:xfrm>
          <a:prstGeom prst="rect">
            <a:avLst/>
          </a:prstGeom>
          <a:solidFill>
            <a:srgbClr val="FFFFFF"/>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4" name="estimateDispersion()"/>
          <p:cNvSpPr txBox="1"/>
          <p:nvPr/>
        </p:nvSpPr>
        <p:spPr>
          <a:xfrm>
            <a:off x="7384151" y="3491896"/>
            <a:ext cx="102912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i="1"/>
            </a:lvl1pPr>
          </a:lstStyle>
          <a:p>
            <a:pPr>
              <a:defRPr i="0"/>
            </a:pPr>
            <a:r>
              <a:rPr sz="900"/>
              <a:t>estimateDispersion()</a:t>
            </a:r>
          </a:p>
        </p:txBody>
      </p:sp>
      <p:sp>
        <p:nvSpPr>
          <p:cNvPr id="435" name="Rectangle"/>
          <p:cNvSpPr/>
          <p:nvPr/>
        </p:nvSpPr>
        <p:spPr>
          <a:xfrm>
            <a:off x="7055765" y="4538869"/>
            <a:ext cx="2085369" cy="635001"/>
          </a:xfrm>
          <a:prstGeom prst="rect">
            <a:avLst/>
          </a:prstGeom>
          <a:solidFill>
            <a:srgbClr val="FFFFFF"/>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6" name="nbinomWaldTest()…"/>
          <p:cNvSpPr txBox="1"/>
          <p:nvPr/>
        </p:nvSpPr>
        <p:spPr>
          <a:xfrm>
            <a:off x="7468657" y="4692223"/>
            <a:ext cx="92012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i="1"/>
            </a:pPr>
            <a:r>
              <a:rPr sz="900"/>
              <a:t>nbinomWaldTest()</a:t>
            </a:r>
          </a:p>
          <a:p>
            <a:pPr>
              <a:defRPr i="1"/>
            </a:pPr>
            <a:r>
              <a:rPr sz="900"/>
              <a:t>nbinomLRT()</a:t>
            </a:r>
          </a:p>
        </p:txBody>
      </p:sp>
      <p:sp>
        <p:nvSpPr>
          <p:cNvPr id="437" name="Line"/>
          <p:cNvSpPr/>
          <p:nvPr/>
        </p:nvSpPr>
        <p:spPr>
          <a:xfrm>
            <a:off x="5797567" y="2339376"/>
            <a:ext cx="853725" cy="1"/>
          </a:xfrm>
          <a:prstGeom prst="line">
            <a:avLst/>
          </a:prstGeom>
          <a:ln w="50800">
            <a:solidFill>
              <a:srgbClr val="000000"/>
            </a:solidFill>
            <a:miter lim="400000"/>
            <a:tailEnd type="triangle"/>
          </a:ln>
        </p:spPr>
        <p:txBody>
          <a:bodyPr lIns="25400" tIns="25400" rIns="25400" bIns="25400" anchor="ctr"/>
          <a:lstStyle/>
          <a:p>
            <a:endParaRPr sz="900"/>
          </a:p>
        </p:txBody>
      </p:sp>
      <p:sp>
        <p:nvSpPr>
          <p:cNvPr id="438" name="Line"/>
          <p:cNvSpPr/>
          <p:nvPr/>
        </p:nvSpPr>
        <p:spPr>
          <a:xfrm>
            <a:off x="5797567" y="3641643"/>
            <a:ext cx="853725" cy="1"/>
          </a:xfrm>
          <a:prstGeom prst="line">
            <a:avLst/>
          </a:prstGeom>
          <a:ln w="50800">
            <a:solidFill>
              <a:srgbClr val="000000"/>
            </a:solidFill>
            <a:miter lim="400000"/>
            <a:tailEnd type="triangle"/>
          </a:ln>
        </p:spPr>
        <p:txBody>
          <a:bodyPr lIns="25400" tIns="25400" rIns="25400" bIns="25400" anchor="ctr"/>
          <a:lstStyle/>
          <a:p>
            <a:endParaRPr sz="900"/>
          </a:p>
        </p:txBody>
      </p:sp>
      <p:sp>
        <p:nvSpPr>
          <p:cNvPr id="439" name="Line"/>
          <p:cNvSpPr/>
          <p:nvPr/>
        </p:nvSpPr>
        <p:spPr>
          <a:xfrm>
            <a:off x="5797567" y="4943909"/>
            <a:ext cx="853725" cy="1"/>
          </a:xfrm>
          <a:prstGeom prst="line">
            <a:avLst/>
          </a:prstGeom>
          <a:ln w="50800">
            <a:solidFill>
              <a:srgbClr val="000000"/>
            </a:solidFill>
            <a:miter lim="400000"/>
            <a:tailEnd type="triangle"/>
          </a:ln>
        </p:spPr>
        <p:txBody>
          <a:bodyPr lIns="25400" tIns="25400" rIns="25400" bIns="25400" anchor="ctr"/>
          <a:lstStyle/>
          <a:p>
            <a:endParaRPr sz="9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DESeq Results"/>
          <p:cNvSpPr txBox="1"/>
          <p:nvPr/>
        </p:nvSpPr>
        <p:spPr>
          <a:xfrm>
            <a:off x="4626665" y="127920"/>
            <a:ext cx="184717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DESeq Results</a:t>
            </a:r>
          </a:p>
        </p:txBody>
      </p:sp>
      <p:sp>
        <p:nvSpPr>
          <p:cNvPr id="442" name="des &lt;- DESeq(dds)"/>
          <p:cNvSpPr txBox="1"/>
          <p:nvPr/>
        </p:nvSpPr>
        <p:spPr>
          <a:xfrm>
            <a:off x="956268" y="1626717"/>
            <a:ext cx="1740220"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a:lvl1pPr>
          </a:lstStyle>
          <a:p>
            <a:r>
              <a:rPr sz="1800"/>
              <a:t>des &lt;- DESeq(dds)</a:t>
            </a:r>
          </a:p>
        </p:txBody>
      </p:sp>
      <p:grpSp>
        <p:nvGrpSpPr>
          <p:cNvPr id="445" name="Group"/>
          <p:cNvGrpSpPr/>
          <p:nvPr/>
        </p:nvGrpSpPr>
        <p:grpSpPr>
          <a:xfrm>
            <a:off x="4148808" y="1473364"/>
            <a:ext cx="3169019" cy="635001"/>
            <a:chOff x="0" y="0"/>
            <a:chExt cx="6338036" cy="1270000"/>
          </a:xfrm>
        </p:grpSpPr>
        <p:sp>
          <p:nvSpPr>
            <p:cNvPr id="443" name="Estimate Size Factors"/>
            <p:cNvSpPr txBox="1"/>
            <p:nvPr/>
          </p:nvSpPr>
          <p:spPr>
            <a:xfrm>
              <a:off x="756424" y="306706"/>
              <a:ext cx="399955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600"/>
              </a:lvl1pPr>
            </a:lstStyle>
            <a:p>
              <a:r>
                <a:rPr sz="1800"/>
                <a:t>Estimate Size Factors</a:t>
              </a:r>
            </a:p>
          </p:txBody>
        </p:sp>
        <p:sp>
          <p:nvSpPr>
            <p:cNvPr id="444"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48" name="Group"/>
          <p:cNvGrpSpPr/>
          <p:nvPr/>
        </p:nvGrpSpPr>
        <p:grpSpPr>
          <a:xfrm>
            <a:off x="4148808" y="2329000"/>
            <a:ext cx="3169019" cy="635001"/>
            <a:chOff x="0" y="0"/>
            <a:chExt cx="6338036" cy="1270000"/>
          </a:xfrm>
        </p:grpSpPr>
        <p:sp>
          <p:nvSpPr>
            <p:cNvPr id="446" name="Estimate gene-wise dispersions"/>
            <p:cNvSpPr txBox="1"/>
            <p:nvPr/>
          </p:nvSpPr>
          <p:spPr>
            <a:xfrm>
              <a:off x="123576" y="306708"/>
              <a:ext cx="6044188"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Estimate gene-wise dispersions</a:t>
              </a:r>
            </a:p>
          </p:txBody>
        </p:sp>
        <p:sp>
          <p:nvSpPr>
            <p:cNvPr id="447"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51" name="Group"/>
          <p:cNvGrpSpPr/>
          <p:nvPr/>
        </p:nvGrpSpPr>
        <p:grpSpPr>
          <a:xfrm>
            <a:off x="4148808" y="3197331"/>
            <a:ext cx="3169019" cy="635001"/>
            <a:chOff x="0" y="0"/>
            <a:chExt cx="6338036" cy="1270000"/>
          </a:xfrm>
        </p:grpSpPr>
        <p:sp>
          <p:nvSpPr>
            <p:cNvPr id="449" name="Fit curve to dispersion estimates"/>
            <p:cNvSpPr txBox="1"/>
            <p:nvPr/>
          </p:nvSpPr>
          <p:spPr>
            <a:xfrm>
              <a:off x="167508" y="29708"/>
              <a:ext cx="6003018" cy="12105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dirty="0"/>
                <a:t>Fit curve to dispersion estimates</a:t>
              </a:r>
            </a:p>
          </p:txBody>
        </p:sp>
        <p:sp>
          <p:nvSpPr>
            <p:cNvPr id="450"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54" name="Group"/>
          <p:cNvGrpSpPr/>
          <p:nvPr/>
        </p:nvGrpSpPr>
        <p:grpSpPr>
          <a:xfrm>
            <a:off x="4148808" y="3990872"/>
            <a:ext cx="3229653" cy="635001"/>
            <a:chOff x="25400" y="0"/>
            <a:chExt cx="6459304" cy="1270000"/>
          </a:xfrm>
        </p:grpSpPr>
        <p:sp>
          <p:nvSpPr>
            <p:cNvPr id="452" name="Shrink gene-wise dispersion estimates"/>
            <p:cNvSpPr txBox="1"/>
            <p:nvPr/>
          </p:nvSpPr>
          <p:spPr>
            <a:xfrm>
              <a:off x="437072" y="108166"/>
              <a:ext cx="6047632" cy="1087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600" dirty="0"/>
                <a:t>Shrink gene-wise dispersion estimates</a:t>
              </a:r>
            </a:p>
          </p:txBody>
        </p:sp>
        <p:sp>
          <p:nvSpPr>
            <p:cNvPr id="453" name="Rectangle"/>
            <p:cNvSpPr/>
            <p:nvPr/>
          </p:nvSpPr>
          <p:spPr>
            <a:xfrm>
              <a:off x="2540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57" name="Group"/>
          <p:cNvGrpSpPr/>
          <p:nvPr/>
        </p:nvGrpSpPr>
        <p:grpSpPr>
          <a:xfrm>
            <a:off x="4148808" y="4749636"/>
            <a:ext cx="3169019" cy="635001"/>
            <a:chOff x="0" y="0"/>
            <a:chExt cx="6338036" cy="1270000"/>
          </a:xfrm>
        </p:grpSpPr>
        <p:sp>
          <p:nvSpPr>
            <p:cNvPr id="455" name="GLM for each gene"/>
            <p:cNvSpPr txBox="1"/>
            <p:nvPr/>
          </p:nvSpPr>
          <p:spPr>
            <a:xfrm>
              <a:off x="1147278" y="306706"/>
              <a:ext cx="364766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600"/>
              </a:lvl1pPr>
            </a:lstStyle>
            <a:p>
              <a:r>
                <a:rPr sz="1800"/>
                <a:t>GLM for each gene</a:t>
              </a:r>
            </a:p>
          </p:txBody>
        </p:sp>
        <p:sp>
          <p:nvSpPr>
            <p:cNvPr id="456"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458" name="What are size factors?"/>
          <p:cNvSpPr txBox="1"/>
          <p:nvPr/>
        </p:nvSpPr>
        <p:spPr>
          <a:xfrm>
            <a:off x="8487922" y="1497315"/>
            <a:ext cx="215270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What are size factors?</a:t>
            </a:r>
          </a:p>
        </p:txBody>
      </p:sp>
      <p:sp>
        <p:nvSpPr>
          <p:cNvPr id="459" name="Generate a reference sample from the geometric mean of all samples"/>
          <p:cNvSpPr txBox="1"/>
          <p:nvPr/>
        </p:nvSpPr>
        <p:spPr>
          <a:xfrm>
            <a:off x="8516517" y="2094563"/>
            <a:ext cx="2568888"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r>
              <a:rPr sz="900" dirty="0"/>
              <a:t>Generate a reference sample from the geometric mean of all samples</a:t>
            </a:r>
          </a:p>
        </p:txBody>
      </p:sp>
      <p:sp>
        <p:nvSpPr>
          <p:cNvPr id="460" name="Get ratio of each sample to that ‘reference’"/>
          <p:cNvSpPr txBox="1"/>
          <p:nvPr/>
        </p:nvSpPr>
        <p:spPr>
          <a:xfrm>
            <a:off x="8516517" y="2936414"/>
            <a:ext cx="256888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r>
              <a:rPr sz="900"/>
              <a:t>Get ratio of each sample to that ‘reference’</a:t>
            </a:r>
          </a:p>
        </p:txBody>
      </p:sp>
      <p:sp>
        <p:nvSpPr>
          <p:cNvPr id="461" name="Arrow"/>
          <p:cNvSpPr/>
          <p:nvPr/>
        </p:nvSpPr>
        <p:spPr>
          <a:xfrm>
            <a:off x="3227285" y="1550922"/>
            <a:ext cx="644357" cy="635001"/>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DESeq Results"/>
          <p:cNvSpPr txBox="1"/>
          <p:nvPr/>
        </p:nvSpPr>
        <p:spPr>
          <a:xfrm>
            <a:off x="4626665" y="127920"/>
            <a:ext cx="184717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DESeq Results</a:t>
            </a:r>
          </a:p>
        </p:txBody>
      </p:sp>
      <p:grpSp>
        <p:nvGrpSpPr>
          <p:cNvPr id="466" name="Group"/>
          <p:cNvGrpSpPr/>
          <p:nvPr/>
        </p:nvGrpSpPr>
        <p:grpSpPr>
          <a:xfrm>
            <a:off x="4148808" y="1473364"/>
            <a:ext cx="3169019" cy="635001"/>
            <a:chOff x="0" y="0"/>
            <a:chExt cx="6338036" cy="1270000"/>
          </a:xfrm>
        </p:grpSpPr>
        <p:sp>
          <p:nvSpPr>
            <p:cNvPr id="464" name="Estimate Size Factors"/>
            <p:cNvSpPr txBox="1"/>
            <p:nvPr/>
          </p:nvSpPr>
          <p:spPr>
            <a:xfrm>
              <a:off x="756424" y="306706"/>
              <a:ext cx="399955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600"/>
              </a:lvl1pPr>
            </a:lstStyle>
            <a:p>
              <a:r>
                <a:rPr sz="1800"/>
                <a:t>Estimate Size Factors</a:t>
              </a:r>
            </a:p>
          </p:txBody>
        </p:sp>
        <p:sp>
          <p:nvSpPr>
            <p:cNvPr id="465"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69" name="Group"/>
          <p:cNvGrpSpPr/>
          <p:nvPr/>
        </p:nvGrpSpPr>
        <p:grpSpPr>
          <a:xfrm>
            <a:off x="4148808" y="2329000"/>
            <a:ext cx="3169019" cy="635001"/>
            <a:chOff x="0" y="0"/>
            <a:chExt cx="6338036" cy="1270000"/>
          </a:xfrm>
        </p:grpSpPr>
        <p:sp>
          <p:nvSpPr>
            <p:cNvPr id="467" name="Estimate gene-wise dispersions"/>
            <p:cNvSpPr txBox="1"/>
            <p:nvPr/>
          </p:nvSpPr>
          <p:spPr>
            <a:xfrm>
              <a:off x="123576" y="306708"/>
              <a:ext cx="6044188"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Estimate gene-wise dispersions</a:t>
              </a:r>
            </a:p>
          </p:txBody>
        </p:sp>
        <p:sp>
          <p:nvSpPr>
            <p:cNvPr id="468"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72" name="Group"/>
          <p:cNvGrpSpPr/>
          <p:nvPr/>
        </p:nvGrpSpPr>
        <p:grpSpPr>
          <a:xfrm>
            <a:off x="4148808" y="3197331"/>
            <a:ext cx="3169019" cy="635001"/>
            <a:chOff x="0" y="0"/>
            <a:chExt cx="6338036" cy="1270000"/>
          </a:xfrm>
        </p:grpSpPr>
        <p:sp>
          <p:nvSpPr>
            <p:cNvPr id="470" name="Fit curve to dispersion estimates"/>
            <p:cNvSpPr txBox="1"/>
            <p:nvPr/>
          </p:nvSpPr>
          <p:spPr>
            <a:xfrm>
              <a:off x="167508" y="29708"/>
              <a:ext cx="6003018" cy="12105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Fit curve to dispersion estimates</a:t>
              </a:r>
            </a:p>
          </p:txBody>
        </p:sp>
        <p:sp>
          <p:nvSpPr>
            <p:cNvPr id="471"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75" name="Group"/>
          <p:cNvGrpSpPr/>
          <p:nvPr/>
        </p:nvGrpSpPr>
        <p:grpSpPr>
          <a:xfrm>
            <a:off x="4136108" y="3990872"/>
            <a:ext cx="3194419" cy="635001"/>
            <a:chOff x="0" y="0"/>
            <a:chExt cx="6388836" cy="1270000"/>
          </a:xfrm>
        </p:grpSpPr>
        <p:sp>
          <p:nvSpPr>
            <p:cNvPr id="473" name="Shrink gene-wise dispersion estimates"/>
            <p:cNvSpPr txBox="1"/>
            <p:nvPr/>
          </p:nvSpPr>
          <p:spPr>
            <a:xfrm>
              <a:off x="0" y="29708"/>
              <a:ext cx="6388836" cy="12105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Shrink gene-wise dispersion estimates</a:t>
              </a:r>
            </a:p>
          </p:txBody>
        </p:sp>
        <p:sp>
          <p:nvSpPr>
            <p:cNvPr id="474" name="Rectangle"/>
            <p:cNvSpPr/>
            <p:nvPr/>
          </p:nvSpPr>
          <p:spPr>
            <a:xfrm>
              <a:off x="2540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78" name="Group"/>
          <p:cNvGrpSpPr/>
          <p:nvPr/>
        </p:nvGrpSpPr>
        <p:grpSpPr>
          <a:xfrm>
            <a:off x="4148808" y="4749636"/>
            <a:ext cx="3169019" cy="635001"/>
            <a:chOff x="0" y="0"/>
            <a:chExt cx="6338036" cy="1270000"/>
          </a:xfrm>
        </p:grpSpPr>
        <p:sp>
          <p:nvSpPr>
            <p:cNvPr id="476" name="GLM for each gene"/>
            <p:cNvSpPr txBox="1"/>
            <p:nvPr/>
          </p:nvSpPr>
          <p:spPr>
            <a:xfrm>
              <a:off x="1147278" y="306706"/>
              <a:ext cx="364766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600"/>
              </a:lvl1pPr>
            </a:lstStyle>
            <a:p>
              <a:r>
                <a:rPr sz="1800"/>
                <a:t>GLM for each gene</a:t>
              </a:r>
            </a:p>
          </p:txBody>
        </p:sp>
        <p:sp>
          <p:nvSpPr>
            <p:cNvPr id="477"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479" name="des &lt;- DESeq(dds)"/>
          <p:cNvSpPr txBox="1"/>
          <p:nvPr/>
        </p:nvSpPr>
        <p:spPr>
          <a:xfrm>
            <a:off x="956268" y="1626717"/>
            <a:ext cx="1740220"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a:lvl1pPr>
          </a:lstStyle>
          <a:p>
            <a:r>
              <a:rPr sz="1800"/>
              <a:t>des &lt;- DESeq(dds)</a:t>
            </a:r>
          </a:p>
        </p:txBody>
      </p:sp>
      <p:pic>
        <p:nvPicPr>
          <p:cNvPr id="480" name="Image" descr="Image"/>
          <p:cNvPicPr>
            <a:picLocks noChangeAspect="1"/>
          </p:cNvPicPr>
          <p:nvPr/>
        </p:nvPicPr>
        <p:blipFill>
          <a:blip r:embed="rId2"/>
          <a:stretch>
            <a:fillRect/>
          </a:stretch>
        </p:blipFill>
        <p:spPr>
          <a:xfrm>
            <a:off x="7716798" y="1584529"/>
            <a:ext cx="4330701" cy="3327401"/>
          </a:xfrm>
          <a:prstGeom prst="rect">
            <a:avLst/>
          </a:prstGeom>
          <a:ln w="12700">
            <a:miter lim="400000"/>
          </a:ln>
        </p:spPr>
      </p:pic>
      <p:sp>
        <p:nvSpPr>
          <p:cNvPr id="481" name="Arrow"/>
          <p:cNvSpPr/>
          <p:nvPr/>
        </p:nvSpPr>
        <p:spPr>
          <a:xfrm>
            <a:off x="3260524" y="3111500"/>
            <a:ext cx="644357" cy="635000"/>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82" name="Line"/>
          <p:cNvSpPr/>
          <p:nvPr/>
        </p:nvSpPr>
        <p:spPr>
          <a:xfrm flipV="1">
            <a:off x="4026844" y="2657232"/>
            <a:ext cx="1" cy="1715200"/>
          </a:xfrm>
          <a:prstGeom prst="line">
            <a:avLst/>
          </a:prstGeom>
          <a:ln w="127000">
            <a:solidFill>
              <a:srgbClr val="000000"/>
            </a:solidFill>
            <a:miter lim="400000"/>
          </a:ln>
        </p:spPr>
        <p:txBody>
          <a:bodyPr lIns="25400" tIns="25400" rIns="25400" bIns="25400" anchor="ctr"/>
          <a:lstStyle/>
          <a:p>
            <a:endParaRPr sz="9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DESeq Results"/>
          <p:cNvSpPr txBox="1"/>
          <p:nvPr/>
        </p:nvSpPr>
        <p:spPr>
          <a:xfrm>
            <a:off x="4626665" y="127920"/>
            <a:ext cx="184717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DESeq Results</a:t>
            </a:r>
          </a:p>
        </p:txBody>
      </p:sp>
      <p:grpSp>
        <p:nvGrpSpPr>
          <p:cNvPr id="487" name="Group"/>
          <p:cNvGrpSpPr/>
          <p:nvPr/>
        </p:nvGrpSpPr>
        <p:grpSpPr>
          <a:xfrm>
            <a:off x="4148808" y="1473364"/>
            <a:ext cx="3169019" cy="635001"/>
            <a:chOff x="0" y="0"/>
            <a:chExt cx="6338036" cy="1270000"/>
          </a:xfrm>
        </p:grpSpPr>
        <p:sp>
          <p:nvSpPr>
            <p:cNvPr id="485" name="Estimate Size Factors"/>
            <p:cNvSpPr txBox="1"/>
            <p:nvPr/>
          </p:nvSpPr>
          <p:spPr>
            <a:xfrm>
              <a:off x="756424" y="306706"/>
              <a:ext cx="399955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600"/>
              </a:lvl1pPr>
            </a:lstStyle>
            <a:p>
              <a:r>
                <a:rPr sz="1800"/>
                <a:t>Estimate Size Factors</a:t>
              </a:r>
            </a:p>
          </p:txBody>
        </p:sp>
        <p:sp>
          <p:nvSpPr>
            <p:cNvPr id="486"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0" name="Group"/>
          <p:cNvGrpSpPr/>
          <p:nvPr/>
        </p:nvGrpSpPr>
        <p:grpSpPr>
          <a:xfrm>
            <a:off x="4148808" y="2329000"/>
            <a:ext cx="3169019" cy="635001"/>
            <a:chOff x="0" y="0"/>
            <a:chExt cx="6338036" cy="1270000"/>
          </a:xfrm>
        </p:grpSpPr>
        <p:sp>
          <p:nvSpPr>
            <p:cNvPr id="488" name="Estimate gene-wise dispersions"/>
            <p:cNvSpPr txBox="1"/>
            <p:nvPr/>
          </p:nvSpPr>
          <p:spPr>
            <a:xfrm>
              <a:off x="123576" y="306708"/>
              <a:ext cx="6044188"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Estimate gene-wise dispersions</a:t>
              </a:r>
            </a:p>
          </p:txBody>
        </p:sp>
        <p:sp>
          <p:nvSpPr>
            <p:cNvPr id="489"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3" name="Group"/>
          <p:cNvGrpSpPr/>
          <p:nvPr/>
        </p:nvGrpSpPr>
        <p:grpSpPr>
          <a:xfrm>
            <a:off x="4148808" y="3197331"/>
            <a:ext cx="3169019" cy="635001"/>
            <a:chOff x="0" y="0"/>
            <a:chExt cx="6338036" cy="1270000"/>
          </a:xfrm>
        </p:grpSpPr>
        <p:sp>
          <p:nvSpPr>
            <p:cNvPr id="491" name="Fit curve to dispersion estimates"/>
            <p:cNvSpPr txBox="1"/>
            <p:nvPr/>
          </p:nvSpPr>
          <p:spPr>
            <a:xfrm>
              <a:off x="167508" y="29708"/>
              <a:ext cx="6003018" cy="12105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Fit curve to dispersion estimates</a:t>
              </a:r>
            </a:p>
          </p:txBody>
        </p:sp>
        <p:sp>
          <p:nvSpPr>
            <p:cNvPr id="492"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6" name="Group"/>
          <p:cNvGrpSpPr/>
          <p:nvPr/>
        </p:nvGrpSpPr>
        <p:grpSpPr>
          <a:xfrm>
            <a:off x="4136108" y="3990872"/>
            <a:ext cx="3194419" cy="635001"/>
            <a:chOff x="0" y="0"/>
            <a:chExt cx="6388836" cy="1270000"/>
          </a:xfrm>
        </p:grpSpPr>
        <p:sp>
          <p:nvSpPr>
            <p:cNvPr id="494" name="Shrink gene-wise dispersion estimates"/>
            <p:cNvSpPr txBox="1"/>
            <p:nvPr/>
          </p:nvSpPr>
          <p:spPr>
            <a:xfrm>
              <a:off x="0" y="29708"/>
              <a:ext cx="6388836" cy="12105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Shrink gene-wise dispersion estimates</a:t>
              </a:r>
            </a:p>
          </p:txBody>
        </p:sp>
        <p:sp>
          <p:nvSpPr>
            <p:cNvPr id="495" name="Rectangle"/>
            <p:cNvSpPr/>
            <p:nvPr/>
          </p:nvSpPr>
          <p:spPr>
            <a:xfrm>
              <a:off x="2540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9" name="Group"/>
          <p:cNvGrpSpPr/>
          <p:nvPr/>
        </p:nvGrpSpPr>
        <p:grpSpPr>
          <a:xfrm>
            <a:off x="4148808" y="4749636"/>
            <a:ext cx="3169019" cy="635001"/>
            <a:chOff x="0" y="0"/>
            <a:chExt cx="6338036" cy="1270000"/>
          </a:xfrm>
        </p:grpSpPr>
        <p:sp>
          <p:nvSpPr>
            <p:cNvPr id="497" name="GLM for each gene"/>
            <p:cNvSpPr txBox="1"/>
            <p:nvPr/>
          </p:nvSpPr>
          <p:spPr>
            <a:xfrm>
              <a:off x="1147278" y="306706"/>
              <a:ext cx="364766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600"/>
              </a:lvl1pPr>
            </a:lstStyle>
            <a:p>
              <a:r>
                <a:rPr sz="1800"/>
                <a:t>GLM for each gene</a:t>
              </a:r>
            </a:p>
          </p:txBody>
        </p:sp>
        <p:sp>
          <p:nvSpPr>
            <p:cNvPr id="498"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500" name="des &lt;- DESeq(dds)"/>
          <p:cNvSpPr txBox="1"/>
          <p:nvPr/>
        </p:nvSpPr>
        <p:spPr>
          <a:xfrm>
            <a:off x="956268" y="1626717"/>
            <a:ext cx="1740220"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a:lvl1pPr>
          </a:lstStyle>
          <a:p>
            <a:r>
              <a:rPr sz="1800"/>
              <a:t>des &lt;- DESeq(dds)</a:t>
            </a:r>
          </a:p>
        </p:txBody>
      </p:sp>
      <p:sp>
        <p:nvSpPr>
          <p:cNvPr id="501" name="What is this fit doing?"/>
          <p:cNvSpPr txBox="1"/>
          <p:nvPr/>
        </p:nvSpPr>
        <p:spPr>
          <a:xfrm>
            <a:off x="8615577" y="4902990"/>
            <a:ext cx="2139496"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What is this fit doing?</a:t>
            </a:r>
          </a:p>
        </p:txBody>
      </p:sp>
      <p:sp>
        <p:nvSpPr>
          <p:cNvPr id="502" name="Arrow"/>
          <p:cNvSpPr/>
          <p:nvPr/>
        </p:nvSpPr>
        <p:spPr>
          <a:xfrm>
            <a:off x="3315922" y="4749636"/>
            <a:ext cx="644357" cy="635001"/>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4" name="Equation"/>
              <p:cNvSpPr txBox="1"/>
              <p:nvPr/>
            </p:nvSpPr>
            <p:spPr>
              <a:xfrm>
                <a:off x="3746054" y="1096045"/>
                <a:ext cx="5131918" cy="89787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𝐾</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r>
                        <m:rPr>
                          <m:nor/>
                        </m:rPr>
                        <a:rPr sz="5400" i="1">
                          <a:solidFill>
                            <a:srgbClr val="5E5E5E"/>
                          </a:solidFill>
                          <a:latin typeface="Cambria Math" panose="02040503050406030204" pitchFamily="18" charset="0"/>
                        </a:rPr>
                        <m:t>NB</m:t>
                      </m:r>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𝜇</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𝛼</m:t>
                          </m:r>
                        </m:e>
                        <m:sub>
                          <m:r>
                            <a:rPr sz="5400" i="1">
                              <a:solidFill>
                                <a:srgbClr val="5E5E5E"/>
                              </a:solidFill>
                              <a:latin typeface="Cambria Math" panose="02040503050406030204" pitchFamily="18" charset="0"/>
                            </a:rPr>
                            <m:t>𝑖</m:t>
                          </m:r>
                        </m:sub>
                      </m:sSub>
                      <m:r>
                        <a:rPr sz="5400" i="1">
                          <a:solidFill>
                            <a:srgbClr val="5E5E5E"/>
                          </a:solidFill>
                          <a:latin typeface="Cambria Math" panose="02040503050406030204" pitchFamily="18" charset="0"/>
                        </a:rPr>
                        <m:t>)</m:t>
                      </m:r>
                    </m:oMath>
                  </m:oMathPara>
                </a14:m>
                <a:endParaRPr sz="5400">
                  <a:solidFill>
                    <a:srgbClr val="5E5E5E"/>
                  </a:solidFill>
                </a:endParaRPr>
              </a:p>
            </p:txBody>
          </p:sp>
        </mc:Choice>
        <mc:Fallback xmlns="">
          <p:sp>
            <p:nvSpPr>
              <p:cNvPr id="504" name="Equation"/>
              <p:cNvSpPr txBox="1">
                <a:spLocks noRot="1" noChangeAspect="1" noMove="1" noResize="1" noEditPoints="1" noAdjustHandles="1" noChangeArrowheads="1" noChangeShapeType="1" noTextEdit="1"/>
              </p:cNvSpPr>
              <p:nvPr/>
            </p:nvSpPr>
            <p:spPr>
              <a:xfrm>
                <a:off x="3746054" y="1096045"/>
                <a:ext cx="5131918" cy="897875"/>
              </a:xfrm>
              <a:prstGeom prst="rect">
                <a:avLst/>
              </a:prstGeom>
              <a:blipFill>
                <a:blip r:embed="rId3"/>
                <a:stretch>
                  <a:fillRect l="-2723" r="-4455" b="-25352"/>
                </a:stretch>
              </a:blipFill>
              <a:ln w="12700">
                <a:miter lim="400000"/>
              </a:ln>
            </p:spPr>
            <p:txBody>
              <a:bodyPr/>
              <a:lstStyle/>
              <a:p>
                <a:r>
                  <a:rPr lang="en-US">
                    <a:noFill/>
                  </a:rPr>
                  <a:t> </a:t>
                </a:r>
              </a:p>
            </p:txBody>
          </p:sp>
        </mc:Fallback>
      </mc:AlternateContent>
      <p:sp>
        <p:nvSpPr>
          <p:cNvPr id="505" name="Observed Counts"/>
          <p:cNvSpPr txBox="1"/>
          <p:nvPr/>
        </p:nvSpPr>
        <p:spPr>
          <a:xfrm>
            <a:off x="1506863" y="2400636"/>
            <a:ext cx="167981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Observed Counts</a:t>
            </a:r>
          </a:p>
        </p:txBody>
      </p:sp>
      <p:sp>
        <p:nvSpPr>
          <p:cNvPr id="506" name="Line"/>
          <p:cNvSpPr/>
          <p:nvPr/>
        </p:nvSpPr>
        <p:spPr>
          <a:xfrm flipV="1">
            <a:off x="2709419" y="1745701"/>
            <a:ext cx="1028206" cy="626915"/>
          </a:xfrm>
          <a:prstGeom prst="line">
            <a:avLst/>
          </a:prstGeom>
          <a:ln w="25400">
            <a:solidFill>
              <a:srgbClr val="000000"/>
            </a:solidFill>
            <a:miter lim="400000"/>
            <a:tailEnd type="triangle"/>
          </a:ln>
        </p:spPr>
        <p:txBody>
          <a:bodyPr lIns="25400" tIns="25400" rIns="25400" bIns="25400" anchor="ctr"/>
          <a:lstStyle/>
          <a:p>
            <a:endParaRPr sz="900"/>
          </a:p>
        </p:txBody>
      </p:sp>
      <p:sp>
        <p:nvSpPr>
          <p:cNvPr id="507" name="Mean"/>
          <p:cNvSpPr txBox="1"/>
          <p:nvPr/>
        </p:nvSpPr>
        <p:spPr>
          <a:xfrm>
            <a:off x="5576403" y="2400636"/>
            <a:ext cx="60593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Mean</a:t>
            </a:r>
          </a:p>
        </p:txBody>
      </p:sp>
      <p:sp>
        <p:nvSpPr>
          <p:cNvPr id="508" name="Line"/>
          <p:cNvSpPr/>
          <p:nvPr/>
        </p:nvSpPr>
        <p:spPr>
          <a:xfrm flipV="1">
            <a:off x="6098796" y="1875680"/>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09" name="Dispersion"/>
          <p:cNvSpPr txBox="1"/>
          <p:nvPr/>
        </p:nvSpPr>
        <p:spPr>
          <a:xfrm>
            <a:off x="7696430" y="2400636"/>
            <a:ext cx="105676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Dispersion</a:t>
            </a:r>
          </a:p>
        </p:txBody>
      </p:sp>
      <p:sp>
        <p:nvSpPr>
          <p:cNvPr id="510" name="Line"/>
          <p:cNvSpPr/>
          <p:nvPr/>
        </p:nvSpPr>
        <p:spPr>
          <a:xfrm flipH="1" flipV="1">
            <a:off x="7849704" y="1807061"/>
            <a:ext cx="505128" cy="505128"/>
          </a:xfrm>
          <a:prstGeom prst="line">
            <a:avLst/>
          </a:prstGeom>
          <a:ln w="25400">
            <a:solidFill>
              <a:srgbClr val="000000"/>
            </a:solidFill>
            <a:miter lim="400000"/>
            <a:tailEnd type="triangle"/>
          </a:ln>
        </p:spPr>
        <p:txBody>
          <a:bodyPr lIns="25400" tIns="25400" rIns="25400" bIns="25400" anchor="ctr"/>
          <a:lstStyle/>
          <a:p>
            <a:endParaRPr sz="900"/>
          </a:p>
        </p:txBody>
      </p:sp>
      <p:sp>
        <p:nvSpPr>
          <p:cNvPr id="511" name="DESEq Theory"/>
          <p:cNvSpPr txBox="1"/>
          <p:nvPr/>
        </p:nvSpPr>
        <p:spPr>
          <a:xfrm>
            <a:off x="4651523" y="2591"/>
            <a:ext cx="181325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DESEq Theory</a:t>
            </a:r>
          </a:p>
        </p:txBody>
      </p:sp>
      <p:pic>
        <p:nvPicPr>
          <p:cNvPr id="3" name="Picture 2">
            <a:extLst>
              <a:ext uri="{FF2B5EF4-FFF2-40B4-BE49-F238E27FC236}">
                <a16:creationId xmlns:a16="http://schemas.microsoft.com/office/drawing/2014/main" id="{87AF3E00-D67F-C2A7-058A-EBA03C788550}"/>
              </a:ext>
            </a:extLst>
          </p:cNvPr>
          <p:cNvPicPr>
            <a:picLocks noChangeAspect="1"/>
          </p:cNvPicPr>
          <p:nvPr/>
        </p:nvPicPr>
        <p:blipFill>
          <a:blip r:embed="rId4"/>
          <a:stretch>
            <a:fillRect/>
          </a:stretch>
        </p:blipFill>
        <p:spPr>
          <a:xfrm>
            <a:off x="963283" y="3865113"/>
            <a:ext cx="3352800" cy="23368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4" name="Equation"/>
              <p:cNvSpPr txBox="1"/>
              <p:nvPr/>
            </p:nvSpPr>
            <p:spPr>
              <a:xfrm>
                <a:off x="3746054" y="1096045"/>
                <a:ext cx="5131918" cy="89787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𝐾</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r>
                        <m:rPr>
                          <m:nor/>
                        </m:rPr>
                        <a:rPr sz="5400" i="1">
                          <a:solidFill>
                            <a:srgbClr val="5E5E5E"/>
                          </a:solidFill>
                          <a:latin typeface="Cambria Math" panose="02040503050406030204" pitchFamily="18" charset="0"/>
                        </a:rPr>
                        <m:t>NB</m:t>
                      </m:r>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𝜇</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𝛼</m:t>
                          </m:r>
                        </m:e>
                        <m:sub>
                          <m:r>
                            <a:rPr sz="5400" i="1">
                              <a:solidFill>
                                <a:srgbClr val="5E5E5E"/>
                              </a:solidFill>
                              <a:latin typeface="Cambria Math" panose="02040503050406030204" pitchFamily="18" charset="0"/>
                            </a:rPr>
                            <m:t>𝑖</m:t>
                          </m:r>
                        </m:sub>
                      </m:sSub>
                      <m:r>
                        <a:rPr sz="5400" i="1">
                          <a:solidFill>
                            <a:srgbClr val="5E5E5E"/>
                          </a:solidFill>
                          <a:latin typeface="Cambria Math" panose="02040503050406030204" pitchFamily="18" charset="0"/>
                        </a:rPr>
                        <m:t>)</m:t>
                      </m:r>
                    </m:oMath>
                  </m:oMathPara>
                </a14:m>
                <a:endParaRPr sz="5400">
                  <a:solidFill>
                    <a:srgbClr val="5E5E5E"/>
                  </a:solidFill>
                </a:endParaRPr>
              </a:p>
            </p:txBody>
          </p:sp>
        </mc:Choice>
        <mc:Fallback xmlns="">
          <p:sp>
            <p:nvSpPr>
              <p:cNvPr id="504" name="Equation"/>
              <p:cNvSpPr txBox="1">
                <a:spLocks noRot="1" noChangeAspect="1" noMove="1" noResize="1" noEditPoints="1" noAdjustHandles="1" noChangeArrowheads="1" noChangeShapeType="1" noTextEdit="1"/>
              </p:cNvSpPr>
              <p:nvPr/>
            </p:nvSpPr>
            <p:spPr>
              <a:xfrm>
                <a:off x="3746054" y="1096045"/>
                <a:ext cx="5131918" cy="897875"/>
              </a:xfrm>
              <a:prstGeom prst="rect">
                <a:avLst/>
              </a:prstGeom>
              <a:blipFill>
                <a:blip r:embed="rId3"/>
                <a:stretch>
                  <a:fillRect l="-2723" r="-4455" b="-25352"/>
                </a:stretch>
              </a:blipFill>
              <a:ln w="12700">
                <a:miter lim="400000"/>
              </a:ln>
            </p:spPr>
            <p:txBody>
              <a:bodyPr/>
              <a:lstStyle/>
              <a:p>
                <a:r>
                  <a:rPr lang="en-US">
                    <a:noFill/>
                  </a:rPr>
                  <a:t> </a:t>
                </a:r>
              </a:p>
            </p:txBody>
          </p:sp>
        </mc:Fallback>
      </mc:AlternateContent>
      <p:sp>
        <p:nvSpPr>
          <p:cNvPr id="505" name="Observed Counts"/>
          <p:cNvSpPr txBox="1"/>
          <p:nvPr/>
        </p:nvSpPr>
        <p:spPr>
          <a:xfrm>
            <a:off x="1506863" y="2400636"/>
            <a:ext cx="167981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Observed Counts</a:t>
            </a:r>
          </a:p>
        </p:txBody>
      </p:sp>
      <p:sp>
        <p:nvSpPr>
          <p:cNvPr id="506" name="Line"/>
          <p:cNvSpPr/>
          <p:nvPr/>
        </p:nvSpPr>
        <p:spPr>
          <a:xfrm flipV="1">
            <a:off x="2709419" y="1745701"/>
            <a:ext cx="1028206" cy="626915"/>
          </a:xfrm>
          <a:prstGeom prst="line">
            <a:avLst/>
          </a:prstGeom>
          <a:ln w="25400">
            <a:solidFill>
              <a:srgbClr val="000000"/>
            </a:solidFill>
            <a:miter lim="400000"/>
            <a:tailEnd type="triangle"/>
          </a:ln>
        </p:spPr>
        <p:txBody>
          <a:bodyPr lIns="25400" tIns="25400" rIns="25400" bIns="25400" anchor="ctr"/>
          <a:lstStyle/>
          <a:p>
            <a:endParaRPr sz="900"/>
          </a:p>
        </p:txBody>
      </p:sp>
      <p:sp>
        <p:nvSpPr>
          <p:cNvPr id="507" name="Mean"/>
          <p:cNvSpPr txBox="1"/>
          <p:nvPr/>
        </p:nvSpPr>
        <p:spPr>
          <a:xfrm>
            <a:off x="5576403" y="2400636"/>
            <a:ext cx="60593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Mean</a:t>
            </a:r>
          </a:p>
        </p:txBody>
      </p:sp>
      <p:sp>
        <p:nvSpPr>
          <p:cNvPr id="508" name="Line"/>
          <p:cNvSpPr/>
          <p:nvPr/>
        </p:nvSpPr>
        <p:spPr>
          <a:xfrm flipV="1">
            <a:off x="6098796" y="1875680"/>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09" name="Dispersion"/>
          <p:cNvSpPr txBox="1"/>
          <p:nvPr/>
        </p:nvSpPr>
        <p:spPr>
          <a:xfrm>
            <a:off x="7696430" y="2400636"/>
            <a:ext cx="105676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Dispersion</a:t>
            </a:r>
          </a:p>
        </p:txBody>
      </p:sp>
      <p:sp>
        <p:nvSpPr>
          <p:cNvPr id="510" name="Line"/>
          <p:cNvSpPr/>
          <p:nvPr/>
        </p:nvSpPr>
        <p:spPr>
          <a:xfrm flipH="1" flipV="1">
            <a:off x="7849704" y="1807061"/>
            <a:ext cx="505128" cy="505128"/>
          </a:xfrm>
          <a:prstGeom prst="line">
            <a:avLst/>
          </a:prstGeom>
          <a:ln w="25400">
            <a:solidFill>
              <a:srgbClr val="000000"/>
            </a:solidFill>
            <a:miter lim="400000"/>
            <a:tailEnd type="triangle"/>
          </a:ln>
        </p:spPr>
        <p:txBody>
          <a:bodyPr lIns="25400" tIns="25400" rIns="25400" bIns="25400" anchor="ctr"/>
          <a:lstStyle/>
          <a:p>
            <a:endParaRPr sz="900"/>
          </a:p>
        </p:txBody>
      </p:sp>
      <p:sp>
        <p:nvSpPr>
          <p:cNvPr id="511" name="DESEq Theory"/>
          <p:cNvSpPr txBox="1"/>
          <p:nvPr/>
        </p:nvSpPr>
        <p:spPr>
          <a:xfrm>
            <a:off x="4651523" y="2591"/>
            <a:ext cx="181325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DESEq Theory</a:t>
            </a:r>
          </a:p>
        </p:txBody>
      </p:sp>
      <p:pic>
        <p:nvPicPr>
          <p:cNvPr id="3" name="Picture 2">
            <a:extLst>
              <a:ext uri="{FF2B5EF4-FFF2-40B4-BE49-F238E27FC236}">
                <a16:creationId xmlns:a16="http://schemas.microsoft.com/office/drawing/2014/main" id="{87AF3E00-D67F-C2A7-058A-EBA03C788550}"/>
              </a:ext>
            </a:extLst>
          </p:cNvPr>
          <p:cNvPicPr>
            <a:picLocks noChangeAspect="1"/>
          </p:cNvPicPr>
          <p:nvPr/>
        </p:nvPicPr>
        <p:blipFill>
          <a:blip r:embed="rId4"/>
          <a:stretch>
            <a:fillRect/>
          </a:stretch>
        </p:blipFill>
        <p:spPr>
          <a:xfrm>
            <a:off x="963283" y="3865113"/>
            <a:ext cx="3352800" cy="2336800"/>
          </a:xfrm>
          <a:prstGeom prst="rect">
            <a:avLst/>
          </a:prstGeom>
        </p:spPr>
      </p:pic>
      <p:pic>
        <p:nvPicPr>
          <p:cNvPr id="2" name="Picture 1">
            <a:extLst>
              <a:ext uri="{FF2B5EF4-FFF2-40B4-BE49-F238E27FC236}">
                <a16:creationId xmlns:a16="http://schemas.microsoft.com/office/drawing/2014/main" id="{713A7533-FF79-1531-C8F6-09B105C8D2FE}"/>
              </a:ext>
            </a:extLst>
          </p:cNvPr>
          <p:cNvPicPr>
            <a:picLocks noChangeAspect="1"/>
          </p:cNvPicPr>
          <p:nvPr/>
        </p:nvPicPr>
        <p:blipFill>
          <a:blip r:embed="rId5"/>
          <a:stretch>
            <a:fillRect/>
          </a:stretch>
        </p:blipFill>
        <p:spPr>
          <a:xfrm>
            <a:off x="4395304" y="4244311"/>
            <a:ext cx="2925647" cy="1957602"/>
          </a:xfrm>
          <a:prstGeom prst="rect">
            <a:avLst/>
          </a:prstGeom>
        </p:spPr>
      </p:pic>
      <p:sp>
        <p:nvSpPr>
          <p:cNvPr id="6" name="TextBox 5">
            <a:extLst>
              <a:ext uri="{FF2B5EF4-FFF2-40B4-BE49-F238E27FC236}">
                <a16:creationId xmlns:a16="http://schemas.microsoft.com/office/drawing/2014/main" id="{FF7812E1-08CC-BDB1-CA20-EEC668EF9E0A}"/>
              </a:ext>
            </a:extLst>
          </p:cNvPr>
          <p:cNvSpPr txBox="1"/>
          <p:nvPr/>
        </p:nvSpPr>
        <p:spPr>
          <a:xfrm>
            <a:off x="7849704" y="6511384"/>
            <a:ext cx="8724181" cy="276999"/>
          </a:xfrm>
          <a:prstGeom prst="rect">
            <a:avLst/>
          </a:prstGeom>
          <a:noFill/>
        </p:spPr>
        <p:txBody>
          <a:bodyPr wrap="square">
            <a:spAutoFit/>
          </a:bodyPr>
          <a:lstStyle/>
          <a:p>
            <a:r>
              <a:rPr lang="en-US" sz="1200" dirty="0"/>
              <a:t>https://</a:t>
            </a:r>
            <a:r>
              <a:rPr lang="en-US" sz="1200" dirty="0" err="1"/>
              <a:t>www.statisticshowto.com</a:t>
            </a:r>
            <a:r>
              <a:rPr lang="en-US" sz="1200" dirty="0"/>
              <a:t>/negative-binomial-experiment/</a:t>
            </a:r>
          </a:p>
        </p:txBody>
      </p:sp>
    </p:spTree>
    <p:extLst>
      <p:ext uri="{BB962C8B-B14F-4D97-AF65-F5344CB8AC3E}">
        <p14:creationId xmlns:p14="http://schemas.microsoft.com/office/powerpoint/2010/main" val="3747883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4" name="Equation"/>
              <p:cNvSpPr txBox="1"/>
              <p:nvPr/>
            </p:nvSpPr>
            <p:spPr>
              <a:xfrm>
                <a:off x="3746054" y="1096045"/>
                <a:ext cx="5131918" cy="89787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𝐾</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r>
                        <m:rPr>
                          <m:nor/>
                        </m:rPr>
                        <a:rPr sz="5400" i="1">
                          <a:solidFill>
                            <a:srgbClr val="5E5E5E"/>
                          </a:solidFill>
                          <a:latin typeface="Cambria Math" panose="02040503050406030204" pitchFamily="18" charset="0"/>
                        </a:rPr>
                        <m:t>NB</m:t>
                      </m:r>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𝜇</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𝛼</m:t>
                          </m:r>
                        </m:e>
                        <m:sub>
                          <m:r>
                            <a:rPr sz="5400" i="1">
                              <a:solidFill>
                                <a:srgbClr val="5E5E5E"/>
                              </a:solidFill>
                              <a:latin typeface="Cambria Math" panose="02040503050406030204" pitchFamily="18" charset="0"/>
                            </a:rPr>
                            <m:t>𝑖</m:t>
                          </m:r>
                        </m:sub>
                      </m:sSub>
                      <m:r>
                        <a:rPr sz="5400" i="1">
                          <a:solidFill>
                            <a:srgbClr val="5E5E5E"/>
                          </a:solidFill>
                          <a:latin typeface="Cambria Math" panose="02040503050406030204" pitchFamily="18" charset="0"/>
                        </a:rPr>
                        <m:t>)</m:t>
                      </m:r>
                    </m:oMath>
                  </m:oMathPara>
                </a14:m>
                <a:endParaRPr sz="5400">
                  <a:solidFill>
                    <a:srgbClr val="5E5E5E"/>
                  </a:solidFill>
                </a:endParaRPr>
              </a:p>
            </p:txBody>
          </p:sp>
        </mc:Choice>
        <mc:Fallback xmlns="">
          <p:sp>
            <p:nvSpPr>
              <p:cNvPr id="504" name="Equation"/>
              <p:cNvSpPr txBox="1">
                <a:spLocks noRot="1" noChangeAspect="1" noMove="1" noResize="1" noEditPoints="1" noAdjustHandles="1" noChangeArrowheads="1" noChangeShapeType="1" noTextEdit="1"/>
              </p:cNvSpPr>
              <p:nvPr/>
            </p:nvSpPr>
            <p:spPr>
              <a:xfrm>
                <a:off x="3746054" y="1096045"/>
                <a:ext cx="5131918" cy="897875"/>
              </a:xfrm>
              <a:prstGeom prst="rect">
                <a:avLst/>
              </a:prstGeom>
              <a:blipFill>
                <a:blip r:embed="rId3"/>
                <a:stretch>
                  <a:fillRect l="-2723" r="-4455" b="-25352"/>
                </a:stretch>
              </a:blipFill>
              <a:ln w="12700">
                <a:miter lim="400000"/>
              </a:ln>
            </p:spPr>
            <p:txBody>
              <a:bodyPr/>
              <a:lstStyle/>
              <a:p>
                <a:r>
                  <a:rPr lang="en-US">
                    <a:noFill/>
                  </a:rPr>
                  <a:t> </a:t>
                </a:r>
              </a:p>
            </p:txBody>
          </p:sp>
        </mc:Fallback>
      </mc:AlternateContent>
      <p:sp>
        <p:nvSpPr>
          <p:cNvPr id="505" name="Observed Counts"/>
          <p:cNvSpPr txBox="1"/>
          <p:nvPr/>
        </p:nvSpPr>
        <p:spPr>
          <a:xfrm>
            <a:off x="1506863" y="2400636"/>
            <a:ext cx="167981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Observed Counts</a:t>
            </a:r>
          </a:p>
        </p:txBody>
      </p:sp>
      <p:sp>
        <p:nvSpPr>
          <p:cNvPr id="506" name="Line"/>
          <p:cNvSpPr/>
          <p:nvPr/>
        </p:nvSpPr>
        <p:spPr>
          <a:xfrm flipV="1">
            <a:off x="2709419" y="1745701"/>
            <a:ext cx="1028206" cy="626915"/>
          </a:xfrm>
          <a:prstGeom prst="line">
            <a:avLst/>
          </a:prstGeom>
          <a:ln w="25400">
            <a:solidFill>
              <a:srgbClr val="000000"/>
            </a:solidFill>
            <a:miter lim="400000"/>
            <a:tailEnd type="triangle"/>
          </a:ln>
        </p:spPr>
        <p:txBody>
          <a:bodyPr lIns="25400" tIns="25400" rIns="25400" bIns="25400" anchor="ctr"/>
          <a:lstStyle/>
          <a:p>
            <a:endParaRPr sz="900"/>
          </a:p>
        </p:txBody>
      </p:sp>
      <p:sp>
        <p:nvSpPr>
          <p:cNvPr id="507" name="Mean"/>
          <p:cNvSpPr txBox="1"/>
          <p:nvPr/>
        </p:nvSpPr>
        <p:spPr>
          <a:xfrm>
            <a:off x="5576403" y="2400636"/>
            <a:ext cx="60593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Mean</a:t>
            </a:r>
          </a:p>
        </p:txBody>
      </p:sp>
      <p:sp>
        <p:nvSpPr>
          <p:cNvPr id="508" name="Line"/>
          <p:cNvSpPr/>
          <p:nvPr/>
        </p:nvSpPr>
        <p:spPr>
          <a:xfrm flipV="1">
            <a:off x="6098796" y="1875680"/>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09" name="Dispersion"/>
          <p:cNvSpPr txBox="1"/>
          <p:nvPr/>
        </p:nvSpPr>
        <p:spPr>
          <a:xfrm>
            <a:off x="7696430" y="2400636"/>
            <a:ext cx="105676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Dispersion</a:t>
            </a:r>
          </a:p>
        </p:txBody>
      </p:sp>
      <p:sp>
        <p:nvSpPr>
          <p:cNvPr id="510" name="Line"/>
          <p:cNvSpPr/>
          <p:nvPr/>
        </p:nvSpPr>
        <p:spPr>
          <a:xfrm flipH="1" flipV="1">
            <a:off x="7849704" y="1807061"/>
            <a:ext cx="505128" cy="505128"/>
          </a:xfrm>
          <a:prstGeom prst="line">
            <a:avLst/>
          </a:prstGeom>
          <a:ln w="25400">
            <a:solidFill>
              <a:srgbClr val="000000"/>
            </a:solidFill>
            <a:miter lim="400000"/>
            <a:tailEnd type="triangle"/>
          </a:ln>
        </p:spPr>
        <p:txBody>
          <a:bodyPr lIns="25400" tIns="25400" rIns="25400" bIns="25400" anchor="ctr"/>
          <a:lstStyle/>
          <a:p>
            <a:endParaRPr sz="900"/>
          </a:p>
        </p:txBody>
      </p:sp>
      <p:sp>
        <p:nvSpPr>
          <p:cNvPr id="511" name="DESEq Theory"/>
          <p:cNvSpPr txBox="1"/>
          <p:nvPr/>
        </p:nvSpPr>
        <p:spPr>
          <a:xfrm>
            <a:off x="4651523" y="2591"/>
            <a:ext cx="181325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DESEq Theory</a:t>
            </a:r>
          </a:p>
        </p:txBody>
      </p:sp>
      <p:pic>
        <p:nvPicPr>
          <p:cNvPr id="3" name="Picture 2">
            <a:extLst>
              <a:ext uri="{FF2B5EF4-FFF2-40B4-BE49-F238E27FC236}">
                <a16:creationId xmlns:a16="http://schemas.microsoft.com/office/drawing/2014/main" id="{87AF3E00-D67F-C2A7-058A-EBA03C788550}"/>
              </a:ext>
            </a:extLst>
          </p:cNvPr>
          <p:cNvPicPr>
            <a:picLocks noChangeAspect="1"/>
          </p:cNvPicPr>
          <p:nvPr/>
        </p:nvPicPr>
        <p:blipFill>
          <a:blip r:embed="rId4"/>
          <a:stretch>
            <a:fillRect/>
          </a:stretch>
        </p:blipFill>
        <p:spPr>
          <a:xfrm>
            <a:off x="963283" y="3865113"/>
            <a:ext cx="3352800" cy="2336800"/>
          </a:xfrm>
          <a:prstGeom prst="rect">
            <a:avLst/>
          </a:prstGeom>
        </p:spPr>
      </p:pic>
      <p:pic>
        <p:nvPicPr>
          <p:cNvPr id="2" name="Picture 1">
            <a:extLst>
              <a:ext uri="{FF2B5EF4-FFF2-40B4-BE49-F238E27FC236}">
                <a16:creationId xmlns:a16="http://schemas.microsoft.com/office/drawing/2014/main" id="{713A7533-FF79-1531-C8F6-09B105C8D2FE}"/>
              </a:ext>
            </a:extLst>
          </p:cNvPr>
          <p:cNvPicPr>
            <a:picLocks noChangeAspect="1"/>
          </p:cNvPicPr>
          <p:nvPr/>
        </p:nvPicPr>
        <p:blipFill>
          <a:blip r:embed="rId5"/>
          <a:stretch>
            <a:fillRect/>
          </a:stretch>
        </p:blipFill>
        <p:spPr>
          <a:xfrm>
            <a:off x="4395304" y="4244311"/>
            <a:ext cx="2925647" cy="1957602"/>
          </a:xfrm>
          <a:prstGeom prst="rect">
            <a:avLst/>
          </a:prstGeom>
        </p:spPr>
      </p:pic>
      <p:pic>
        <p:nvPicPr>
          <p:cNvPr id="4" name="Picture 3">
            <a:extLst>
              <a:ext uri="{FF2B5EF4-FFF2-40B4-BE49-F238E27FC236}">
                <a16:creationId xmlns:a16="http://schemas.microsoft.com/office/drawing/2014/main" id="{2FB68B6C-7419-7B26-FB09-FCFB4C58B302}"/>
              </a:ext>
            </a:extLst>
          </p:cNvPr>
          <p:cNvPicPr>
            <a:picLocks noChangeAspect="1"/>
          </p:cNvPicPr>
          <p:nvPr/>
        </p:nvPicPr>
        <p:blipFill>
          <a:blip r:embed="rId6"/>
          <a:stretch>
            <a:fillRect/>
          </a:stretch>
        </p:blipFill>
        <p:spPr>
          <a:xfrm>
            <a:off x="7063596" y="3820744"/>
            <a:ext cx="4455543" cy="2360201"/>
          </a:xfrm>
          <a:prstGeom prst="rect">
            <a:avLst/>
          </a:prstGeom>
        </p:spPr>
      </p:pic>
      <p:sp>
        <p:nvSpPr>
          <p:cNvPr id="6" name="TextBox 5">
            <a:extLst>
              <a:ext uri="{FF2B5EF4-FFF2-40B4-BE49-F238E27FC236}">
                <a16:creationId xmlns:a16="http://schemas.microsoft.com/office/drawing/2014/main" id="{FF7812E1-08CC-BDB1-CA20-EEC668EF9E0A}"/>
              </a:ext>
            </a:extLst>
          </p:cNvPr>
          <p:cNvSpPr txBox="1"/>
          <p:nvPr/>
        </p:nvSpPr>
        <p:spPr>
          <a:xfrm>
            <a:off x="7849704" y="6511384"/>
            <a:ext cx="8724181" cy="276999"/>
          </a:xfrm>
          <a:prstGeom prst="rect">
            <a:avLst/>
          </a:prstGeom>
          <a:noFill/>
        </p:spPr>
        <p:txBody>
          <a:bodyPr wrap="square">
            <a:spAutoFit/>
          </a:bodyPr>
          <a:lstStyle/>
          <a:p>
            <a:r>
              <a:rPr lang="en-US" sz="1200" dirty="0"/>
              <a:t>https://</a:t>
            </a:r>
            <a:r>
              <a:rPr lang="en-US" sz="1200" dirty="0" err="1"/>
              <a:t>www.statisticshowto.com</a:t>
            </a:r>
            <a:r>
              <a:rPr lang="en-US" sz="1200" dirty="0"/>
              <a:t>/negative-binomial-experiment/</a:t>
            </a:r>
          </a:p>
        </p:txBody>
      </p:sp>
    </p:spTree>
    <p:extLst>
      <p:ext uri="{BB962C8B-B14F-4D97-AF65-F5344CB8AC3E}">
        <p14:creationId xmlns:p14="http://schemas.microsoft.com/office/powerpoint/2010/main" val="119414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5" name="Equation"/>
              <p:cNvSpPr txBox="1"/>
              <p:nvPr/>
            </p:nvSpPr>
            <p:spPr>
              <a:xfrm>
                <a:off x="3746054" y="1096045"/>
                <a:ext cx="5131918" cy="89787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𝐾</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r>
                        <m:rPr>
                          <m:nor/>
                        </m:rPr>
                        <a:rPr sz="5400" i="1">
                          <a:solidFill>
                            <a:srgbClr val="5E5E5E"/>
                          </a:solidFill>
                          <a:latin typeface="Cambria Math" panose="02040503050406030204" pitchFamily="18" charset="0"/>
                        </a:rPr>
                        <m:t>NB</m:t>
                      </m:r>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𝜇</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𝛼</m:t>
                          </m:r>
                        </m:e>
                        <m:sub>
                          <m:r>
                            <a:rPr sz="5400" i="1">
                              <a:solidFill>
                                <a:srgbClr val="5E5E5E"/>
                              </a:solidFill>
                              <a:latin typeface="Cambria Math" panose="02040503050406030204" pitchFamily="18" charset="0"/>
                            </a:rPr>
                            <m:t>𝑖</m:t>
                          </m:r>
                        </m:sub>
                      </m:sSub>
                      <m:r>
                        <a:rPr sz="5400" i="1">
                          <a:solidFill>
                            <a:srgbClr val="5E5E5E"/>
                          </a:solidFill>
                          <a:latin typeface="Cambria Math" panose="02040503050406030204" pitchFamily="18" charset="0"/>
                        </a:rPr>
                        <m:t>)</m:t>
                      </m:r>
                    </m:oMath>
                  </m:oMathPara>
                </a14:m>
                <a:endParaRPr sz="5400">
                  <a:solidFill>
                    <a:srgbClr val="5E5E5E"/>
                  </a:solidFill>
                </a:endParaRPr>
              </a:p>
            </p:txBody>
          </p:sp>
        </mc:Choice>
        <mc:Fallback xmlns="">
          <p:sp>
            <p:nvSpPr>
              <p:cNvPr id="515" name="Equation"/>
              <p:cNvSpPr txBox="1">
                <a:spLocks noRot="1" noChangeAspect="1" noMove="1" noResize="1" noEditPoints="1" noAdjustHandles="1" noChangeArrowheads="1" noChangeShapeType="1" noTextEdit="1"/>
              </p:cNvSpPr>
              <p:nvPr/>
            </p:nvSpPr>
            <p:spPr>
              <a:xfrm>
                <a:off x="3746054" y="1096045"/>
                <a:ext cx="5131918" cy="897875"/>
              </a:xfrm>
              <a:prstGeom prst="rect">
                <a:avLst/>
              </a:prstGeom>
              <a:blipFill>
                <a:blip r:embed="rId3"/>
                <a:stretch>
                  <a:fillRect l="-2723" r="-4455" b="-25352"/>
                </a:stretch>
              </a:blipFill>
              <a:ln w="12700">
                <a:miter lim="400000"/>
              </a:ln>
            </p:spPr>
            <p:txBody>
              <a:bodyPr/>
              <a:lstStyle/>
              <a:p>
                <a:r>
                  <a:rPr lang="en-US">
                    <a:noFill/>
                  </a:rPr>
                  <a:t> </a:t>
                </a:r>
              </a:p>
            </p:txBody>
          </p:sp>
        </mc:Fallback>
      </mc:AlternateContent>
      <p:sp>
        <p:nvSpPr>
          <p:cNvPr id="516" name="Line"/>
          <p:cNvSpPr/>
          <p:nvPr/>
        </p:nvSpPr>
        <p:spPr>
          <a:xfrm flipV="1">
            <a:off x="2709419" y="1745701"/>
            <a:ext cx="1028206" cy="626915"/>
          </a:xfrm>
          <a:prstGeom prst="line">
            <a:avLst/>
          </a:prstGeom>
          <a:ln w="25400">
            <a:solidFill>
              <a:srgbClr val="000000"/>
            </a:solidFill>
            <a:miter lim="400000"/>
            <a:tailEnd type="triangle"/>
          </a:ln>
        </p:spPr>
        <p:txBody>
          <a:bodyPr lIns="25400" tIns="25400" rIns="25400" bIns="25400" anchor="ctr"/>
          <a:lstStyle/>
          <a:p>
            <a:endParaRPr sz="900"/>
          </a:p>
        </p:txBody>
      </p:sp>
      <p:sp>
        <p:nvSpPr>
          <p:cNvPr id="517" name="Mean"/>
          <p:cNvSpPr txBox="1"/>
          <p:nvPr/>
        </p:nvSpPr>
        <p:spPr>
          <a:xfrm>
            <a:off x="5576403" y="2400636"/>
            <a:ext cx="60593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Mean</a:t>
            </a:r>
          </a:p>
        </p:txBody>
      </p:sp>
      <p:sp>
        <p:nvSpPr>
          <p:cNvPr id="518" name="Line"/>
          <p:cNvSpPr/>
          <p:nvPr/>
        </p:nvSpPr>
        <p:spPr>
          <a:xfrm flipV="1">
            <a:off x="6098796" y="1875680"/>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19" name="gene-specific dispersion"/>
          <p:cNvSpPr txBox="1"/>
          <p:nvPr/>
        </p:nvSpPr>
        <p:spPr>
          <a:xfrm>
            <a:off x="6936793" y="2400636"/>
            <a:ext cx="232704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gene-specific dispersion</a:t>
            </a:r>
          </a:p>
        </p:txBody>
      </p:sp>
      <p:sp>
        <p:nvSpPr>
          <p:cNvPr id="520" name="Line"/>
          <p:cNvSpPr/>
          <p:nvPr/>
        </p:nvSpPr>
        <p:spPr>
          <a:xfrm flipH="1" flipV="1">
            <a:off x="7849704" y="1807061"/>
            <a:ext cx="505128" cy="505128"/>
          </a:xfrm>
          <a:prstGeom prst="line">
            <a:avLst/>
          </a:prstGeom>
          <a:ln w="25400">
            <a:solidFill>
              <a:srgbClr val="000000"/>
            </a:solidFill>
            <a:miter lim="400000"/>
            <a:tailEnd type="triangle"/>
          </a:ln>
        </p:spPr>
        <p:txBody>
          <a:bodyPr lIns="25400" tIns="25400" rIns="25400" bIns="25400" anchor="ctr"/>
          <a:lstStyle/>
          <a:p>
            <a:endParaRPr sz="900"/>
          </a:p>
        </p:txBody>
      </p:sp>
      <p:sp>
        <p:nvSpPr>
          <p:cNvPr id="521" name="DESEq Theory"/>
          <p:cNvSpPr txBox="1"/>
          <p:nvPr/>
        </p:nvSpPr>
        <p:spPr>
          <a:xfrm>
            <a:off x="4651523" y="2591"/>
            <a:ext cx="181325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DESEq Theory</a:t>
            </a:r>
          </a:p>
        </p:txBody>
      </p:sp>
      <mc:AlternateContent xmlns:mc="http://schemas.openxmlformats.org/markup-compatibility/2006" xmlns:a14="http://schemas.microsoft.com/office/drawing/2010/main">
        <mc:Choice Requires="a14">
          <p:sp>
            <p:nvSpPr>
              <p:cNvPr id="522" name="Equation"/>
              <p:cNvSpPr txBox="1"/>
              <p:nvPr/>
            </p:nvSpPr>
            <p:spPr>
              <a:xfrm>
                <a:off x="4029520" y="3031696"/>
                <a:ext cx="4353371" cy="120539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7250" i="1">
                              <a:solidFill>
                                <a:srgbClr val="5E5E5E"/>
                              </a:solidFill>
                              <a:latin typeface="Cambria Math" panose="02040503050406030204" pitchFamily="18" charset="0"/>
                            </a:rPr>
                          </m:ctrlPr>
                        </m:sSubPr>
                        <m:e>
                          <m:r>
                            <a:rPr sz="7250" i="1">
                              <a:solidFill>
                                <a:srgbClr val="5E5E5E"/>
                              </a:solidFill>
                              <a:latin typeface="Cambria Math" panose="02040503050406030204" pitchFamily="18" charset="0"/>
                            </a:rPr>
                            <m:t>𝜇</m:t>
                          </m:r>
                        </m:e>
                        <m:sub>
                          <m:r>
                            <a:rPr sz="7250" i="1">
                              <a:solidFill>
                                <a:srgbClr val="5E5E5E"/>
                              </a:solidFill>
                              <a:latin typeface="Cambria Math" panose="02040503050406030204" pitchFamily="18" charset="0"/>
                            </a:rPr>
                            <m:t>𝑖𝑗</m:t>
                          </m:r>
                        </m:sub>
                      </m:sSub>
                      <m:r>
                        <a:rPr sz="7250" i="1">
                          <a:solidFill>
                            <a:srgbClr val="5E5E5E"/>
                          </a:solidFill>
                          <a:latin typeface="Cambria Math" panose="02040503050406030204" pitchFamily="18" charset="0"/>
                        </a:rPr>
                        <m:t>=</m:t>
                      </m:r>
                      <m:sSub>
                        <m:sSubPr>
                          <m:ctrlPr>
                            <a:rPr sz="7250" i="1">
                              <a:solidFill>
                                <a:srgbClr val="5E5E5E"/>
                              </a:solidFill>
                              <a:latin typeface="Cambria Math" panose="02040503050406030204" pitchFamily="18" charset="0"/>
                            </a:rPr>
                          </m:ctrlPr>
                        </m:sSubPr>
                        <m:e>
                          <m:r>
                            <a:rPr sz="7250" i="1">
                              <a:solidFill>
                                <a:srgbClr val="5E5E5E"/>
                              </a:solidFill>
                              <a:latin typeface="Cambria Math" panose="02040503050406030204" pitchFamily="18" charset="0"/>
                            </a:rPr>
                            <m:t>𝑠</m:t>
                          </m:r>
                        </m:e>
                        <m:sub>
                          <m:r>
                            <a:rPr sz="7250" i="1">
                              <a:solidFill>
                                <a:srgbClr val="5E5E5E"/>
                              </a:solidFill>
                              <a:latin typeface="Cambria Math" panose="02040503050406030204" pitchFamily="18" charset="0"/>
                            </a:rPr>
                            <m:t>𝑗</m:t>
                          </m:r>
                        </m:sub>
                      </m:sSub>
                      <m:sSub>
                        <m:sSubPr>
                          <m:ctrlPr>
                            <a:rPr sz="7250" i="1">
                              <a:solidFill>
                                <a:srgbClr val="5E5E5E"/>
                              </a:solidFill>
                              <a:latin typeface="Cambria Math" panose="02040503050406030204" pitchFamily="18" charset="0"/>
                            </a:rPr>
                          </m:ctrlPr>
                        </m:sSubPr>
                        <m:e>
                          <m:r>
                            <a:rPr sz="7250" i="1">
                              <a:solidFill>
                                <a:srgbClr val="5E5E5E"/>
                              </a:solidFill>
                              <a:latin typeface="Cambria Math" panose="02040503050406030204" pitchFamily="18" charset="0"/>
                            </a:rPr>
                            <m:t>𝑞</m:t>
                          </m:r>
                        </m:e>
                        <m:sub>
                          <m:r>
                            <a:rPr sz="7250" i="1">
                              <a:solidFill>
                                <a:srgbClr val="5E5E5E"/>
                              </a:solidFill>
                              <a:latin typeface="Cambria Math" panose="02040503050406030204" pitchFamily="18" charset="0"/>
                            </a:rPr>
                            <m:t>𝑖𝑗</m:t>
                          </m:r>
                        </m:sub>
                      </m:sSub>
                    </m:oMath>
                  </m:oMathPara>
                </a14:m>
                <a:endParaRPr sz="7250">
                  <a:solidFill>
                    <a:srgbClr val="5E5E5E"/>
                  </a:solidFill>
                </a:endParaRPr>
              </a:p>
            </p:txBody>
          </p:sp>
        </mc:Choice>
        <mc:Fallback xmlns="">
          <p:sp>
            <p:nvSpPr>
              <p:cNvPr id="522" name="Equation"/>
              <p:cNvSpPr txBox="1">
                <a:spLocks noRot="1" noChangeAspect="1" noMove="1" noResize="1" noEditPoints="1" noAdjustHandles="1" noChangeArrowheads="1" noChangeShapeType="1" noTextEdit="1"/>
              </p:cNvSpPr>
              <p:nvPr/>
            </p:nvSpPr>
            <p:spPr>
              <a:xfrm>
                <a:off x="4029520" y="3031696"/>
                <a:ext cx="4353371" cy="1205395"/>
              </a:xfrm>
              <a:prstGeom prst="rect">
                <a:avLst/>
              </a:prstGeom>
              <a:blipFill>
                <a:blip r:embed="rId4"/>
                <a:stretch>
                  <a:fillRect l="-4373" r="-2915" b="-25000"/>
                </a:stretch>
              </a:blipFill>
              <a:ln w="12700">
                <a:miter lim="400000"/>
              </a:ln>
            </p:spPr>
            <p:txBody>
              <a:bodyPr/>
              <a:lstStyle/>
              <a:p>
                <a:r>
                  <a:rPr lang="en-US">
                    <a:noFill/>
                  </a:rPr>
                  <a:t> </a:t>
                </a:r>
              </a:p>
            </p:txBody>
          </p:sp>
        </mc:Fallback>
      </mc:AlternateContent>
      <p:sp>
        <p:nvSpPr>
          <p:cNvPr id="523" name="Line"/>
          <p:cNvSpPr/>
          <p:nvPr/>
        </p:nvSpPr>
        <p:spPr>
          <a:xfrm flipH="1">
            <a:off x="4836180" y="2696203"/>
            <a:ext cx="605935" cy="681479"/>
          </a:xfrm>
          <a:prstGeom prst="line">
            <a:avLst/>
          </a:prstGeom>
          <a:ln w="25400">
            <a:solidFill>
              <a:srgbClr val="000000"/>
            </a:solidFill>
            <a:miter lim="400000"/>
            <a:tailEnd type="triangle"/>
          </a:ln>
        </p:spPr>
        <p:txBody>
          <a:bodyPr lIns="25400" tIns="25400" rIns="25400" bIns="25400" anchor="ctr"/>
          <a:lstStyle/>
          <a:p>
            <a:endParaRPr sz="900"/>
          </a:p>
        </p:txBody>
      </p:sp>
      <p:sp>
        <p:nvSpPr>
          <p:cNvPr id="524" name="Observed Counts"/>
          <p:cNvSpPr txBox="1"/>
          <p:nvPr/>
        </p:nvSpPr>
        <p:spPr>
          <a:xfrm>
            <a:off x="1506863" y="2400636"/>
            <a:ext cx="167981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Observed Counts</a:t>
            </a:r>
          </a:p>
        </p:txBody>
      </p:sp>
      <p:sp>
        <p:nvSpPr>
          <p:cNvPr id="525" name="Size Factor"/>
          <p:cNvSpPr txBox="1"/>
          <p:nvPr/>
        </p:nvSpPr>
        <p:spPr>
          <a:xfrm>
            <a:off x="5235845" y="4648318"/>
            <a:ext cx="106439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dirty="0"/>
              <a:t>Size Factor</a:t>
            </a:r>
          </a:p>
        </p:txBody>
      </p:sp>
      <p:sp>
        <p:nvSpPr>
          <p:cNvPr id="526" name="Concentration of fragments…"/>
          <p:cNvSpPr txBox="1"/>
          <p:nvPr/>
        </p:nvSpPr>
        <p:spPr>
          <a:xfrm>
            <a:off x="6729450" y="4976613"/>
            <a:ext cx="5316071" cy="1159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600" b="1"/>
            </a:pPr>
            <a:r>
              <a:rPr dirty="0"/>
              <a:t>Concentration of fragments</a:t>
            </a:r>
          </a:p>
          <a:p>
            <a:pPr>
              <a:defRPr sz="3600" b="1"/>
            </a:pPr>
            <a:r>
              <a:rPr dirty="0"/>
              <a:t>in sample</a:t>
            </a:r>
          </a:p>
        </p:txBody>
      </p:sp>
      <p:sp>
        <p:nvSpPr>
          <p:cNvPr id="527" name="Line"/>
          <p:cNvSpPr/>
          <p:nvPr/>
        </p:nvSpPr>
        <p:spPr>
          <a:xfrm flipV="1">
            <a:off x="6315603" y="4100662"/>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28" name="Line"/>
          <p:cNvSpPr/>
          <p:nvPr/>
        </p:nvSpPr>
        <p:spPr>
          <a:xfrm flipH="1" flipV="1">
            <a:off x="7693196" y="4359696"/>
            <a:ext cx="598479" cy="598480"/>
          </a:xfrm>
          <a:prstGeom prst="line">
            <a:avLst/>
          </a:prstGeom>
          <a:ln w="25400">
            <a:solidFill>
              <a:srgbClr val="000000"/>
            </a:solidFill>
            <a:miter lim="400000"/>
            <a:tailEnd type="triangle"/>
          </a:ln>
        </p:spPr>
        <p:txBody>
          <a:bodyPr lIns="25400" tIns="25400" rIns="25400" bIns="25400" anchor="ctr"/>
          <a:lstStyle/>
          <a:p>
            <a:endParaRPr lang="en-US" sz="900" dirty="0"/>
          </a:p>
        </p:txBody>
      </p:sp>
      <p:sp>
        <p:nvSpPr>
          <p:cNvPr id="3" name="TextBox 2">
            <a:extLst>
              <a:ext uri="{FF2B5EF4-FFF2-40B4-BE49-F238E27FC236}">
                <a16:creationId xmlns:a16="http://schemas.microsoft.com/office/drawing/2014/main" id="{41541EB3-7337-4310-28D8-1A9BC8F50180}"/>
              </a:ext>
            </a:extLst>
          </p:cNvPr>
          <p:cNvSpPr txBox="1"/>
          <p:nvPr/>
        </p:nvSpPr>
        <p:spPr>
          <a:xfrm>
            <a:off x="6110730" y="6163988"/>
            <a:ext cx="6121878" cy="646331"/>
          </a:xfrm>
          <a:prstGeom prst="rect">
            <a:avLst/>
          </a:prstGeom>
          <a:noFill/>
        </p:spPr>
        <p:txBody>
          <a:bodyPr wrap="square">
            <a:spAutoFit/>
          </a:bodyPr>
          <a:lstStyle/>
          <a:p>
            <a:r>
              <a:rPr lang="en-US" dirty="0"/>
              <a:t>https://</a:t>
            </a:r>
            <a:r>
              <a:rPr lang="en-US" dirty="0" err="1"/>
              <a:t>www.bioconductor.org</a:t>
            </a:r>
            <a:r>
              <a:rPr lang="en-US" dirty="0"/>
              <a:t>/help/course-materials/2015/CSAMA2015/</a:t>
            </a:r>
            <a:r>
              <a:rPr lang="en-US" dirty="0" err="1"/>
              <a:t>lect</a:t>
            </a:r>
            <a:r>
              <a:rPr lang="en-US" dirty="0"/>
              <a:t>/L05-deseq2-anders.pdf</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Hypothesis Testing"/>
          <p:cNvSpPr txBox="1"/>
          <p:nvPr/>
        </p:nvSpPr>
        <p:spPr>
          <a:xfrm>
            <a:off x="4513063" y="271482"/>
            <a:ext cx="243534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Hypothesis Testing</a:t>
            </a:r>
          </a:p>
        </p:txBody>
      </p:sp>
      <p:sp>
        <p:nvSpPr>
          <p:cNvPr id="533" name="Wald: (default) - Is the LFC == 0  (null)"/>
          <p:cNvSpPr txBox="1"/>
          <p:nvPr/>
        </p:nvSpPr>
        <p:spPr>
          <a:xfrm>
            <a:off x="1410612" y="1433614"/>
            <a:ext cx="5537798"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600"/>
            </a:pPr>
            <a:r>
              <a:rPr sz="2800" b="1" dirty="0"/>
              <a:t>Wald:</a:t>
            </a:r>
            <a:r>
              <a:rPr sz="2800" dirty="0"/>
              <a:t> (default) - Is the LFC == 0  (null)</a:t>
            </a:r>
          </a:p>
        </p:txBody>
      </p:sp>
      <p:sp>
        <p:nvSpPr>
          <p:cNvPr id="534" name="LRT (two or more classes) : Does the full model add anything to the fit…"/>
          <p:cNvSpPr txBox="1"/>
          <p:nvPr/>
        </p:nvSpPr>
        <p:spPr>
          <a:xfrm>
            <a:off x="1410612" y="2196607"/>
            <a:ext cx="10590682" cy="13439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defRPr sz="3600"/>
            </a:pPr>
            <a:r>
              <a:rPr sz="2800" b="1" dirty="0"/>
              <a:t>LRT (two or more classes) : </a:t>
            </a:r>
            <a:r>
              <a:rPr sz="2800" dirty="0"/>
              <a:t>Does the full model add anything to the fit</a:t>
            </a:r>
          </a:p>
          <a:p>
            <a:pPr algn="l">
              <a:defRPr sz="3600"/>
            </a:pPr>
            <a:r>
              <a:rPr sz="2800" dirty="0" err="1"/>
              <a:t>e.g</a:t>
            </a:r>
            <a:r>
              <a:rPr sz="2800" dirty="0"/>
              <a:t>  full model               ~ Group</a:t>
            </a:r>
          </a:p>
          <a:p>
            <a:pPr algn="l">
              <a:defRPr sz="3600"/>
            </a:pPr>
            <a:r>
              <a:rPr sz="2800" dirty="0"/>
              <a:t>       reduced model      ~ 1 (intercept)</a:t>
            </a:r>
            <a:r>
              <a:rPr sz="2800" b="1" dirty="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Lecture 2"/>
          <p:cNvSpPr txBox="1"/>
          <p:nvPr/>
        </p:nvSpPr>
        <p:spPr>
          <a:xfrm>
            <a:off x="5269801" y="290227"/>
            <a:ext cx="1498552"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6000">
                <a:solidFill>
                  <a:schemeClr val="accent1">
                    <a:hueOff val="114395"/>
                    <a:lumOff val="-24975"/>
                  </a:schemeClr>
                </a:solidFill>
              </a:defRPr>
            </a:lvl1pPr>
          </a:lstStyle>
          <a:p>
            <a:r>
              <a:rPr sz="3000" dirty="0"/>
              <a:t>Lecture </a:t>
            </a:r>
            <a:r>
              <a:rPr lang="en-US" sz="3000" dirty="0"/>
              <a:t>4</a:t>
            </a:r>
            <a:endParaRPr sz="3000" dirty="0"/>
          </a:p>
        </p:txBody>
      </p:sp>
      <p:sp>
        <p:nvSpPr>
          <p:cNvPr id="354" name="Recap…"/>
          <p:cNvSpPr txBox="1"/>
          <p:nvPr/>
        </p:nvSpPr>
        <p:spPr>
          <a:xfrm>
            <a:off x="2720553" y="1641977"/>
            <a:ext cx="7362785" cy="22672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4800" u="sng"/>
            </a:pPr>
            <a:r>
              <a:rPr sz="2400" dirty="0"/>
              <a:t>Recap</a:t>
            </a:r>
          </a:p>
          <a:p>
            <a:pPr marL="114300" indent="-114300">
              <a:buSzPct val="100000"/>
              <a:buChar char="•"/>
              <a:defRPr sz="4800"/>
            </a:pPr>
            <a:r>
              <a:rPr sz="2400" dirty="0"/>
              <a:t>More replicates more important than more reads/sample</a:t>
            </a:r>
          </a:p>
          <a:p>
            <a:pPr marL="114300" indent="-114300">
              <a:buSzPct val="100000"/>
              <a:buChar char="•"/>
              <a:defRPr sz="4800"/>
            </a:pPr>
            <a:r>
              <a:rPr sz="2400" dirty="0"/>
              <a:t>20-30 million/sample</a:t>
            </a:r>
          </a:p>
          <a:p>
            <a:pPr marL="114300" indent="-114300">
              <a:buSzPct val="100000"/>
              <a:buChar char="•"/>
              <a:defRPr sz="4800"/>
            </a:pPr>
            <a:r>
              <a:rPr sz="2400" dirty="0"/>
              <a:t>How to import Salmon data in R (</a:t>
            </a:r>
            <a:r>
              <a:rPr sz="2400" dirty="0" err="1"/>
              <a:t>tximport</a:t>
            </a:r>
            <a:r>
              <a:rPr sz="2400" dirty="0"/>
              <a:t>)</a:t>
            </a:r>
          </a:p>
          <a:p>
            <a:pPr marL="114300" indent="-114300">
              <a:buSzPct val="100000"/>
              <a:buChar char="•"/>
              <a:defRPr sz="4800"/>
            </a:pPr>
            <a:r>
              <a:rPr sz="2400" dirty="0"/>
              <a:t>Make a </a:t>
            </a:r>
            <a:r>
              <a:rPr sz="2400" dirty="0" err="1"/>
              <a:t>DESeqDataset</a:t>
            </a:r>
            <a:r>
              <a:rPr sz="2400" dirty="0"/>
              <a:t> (</a:t>
            </a:r>
            <a:r>
              <a:rPr sz="2400" dirty="0" err="1"/>
              <a:t>DESeqDataSetFromTximport</a:t>
            </a:r>
            <a:r>
              <a:rPr sz="2400" dirty="0"/>
              <a:t>)</a:t>
            </a:r>
          </a:p>
          <a:p>
            <a:pPr marL="114300" indent="-114300">
              <a:buSzPct val="100000"/>
              <a:buChar char="•"/>
              <a:defRPr sz="4800"/>
            </a:pPr>
            <a:r>
              <a:rPr sz="2400" dirty="0"/>
              <a:t>Calculate differentially expressed genes (</a:t>
            </a:r>
            <a:r>
              <a:rPr sz="2400" dirty="0" err="1"/>
              <a:t>DESeq</a:t>
            </a:r>
            <a:r>
              <a:rPr sz="2400" dirty="0"/>
              <a:t>)</a:t>
            </a:r>
          </a:p>
        </p:txBody>
      </p:sp>
      <p:sp>
        <p:nvSpPr>
          <p:cNvPr id="355" name="Full annotated methods in salmon_DE.R"/>
          <p:cNvSpPr txBox="1"/>
          <p:nvPr/>
        </p:nvSpPr>
        <p:spPr>
          <a:xfrm>
            <a:off x="2952960" y="4875754"/>
            <a:ext cx="504580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a:solidFill>
                  <a:schemeClr val="accent1">
                    <a:hueOff val="114395"/>
                    <a:lumOff val="-24975"/>
                  </a:schemeClr>
                </a:solidFill>
              </a:defRPr>
            </a:lvl1pPr>
          </a:lstStyle>
          <a:p>
            <a:r>
              <a:rPr sz="2400"/>
              <a:t>Full annotated methods in salmon_DE.R</a:t>
            </a:r>
          </a:p>
        </p:txBody>
      </p:sp>
      <p:sp>
        <p:nvSpPr>
          <p:cNvPr id="356" name="Rectangle"/>
          <p:cNvSpPr/>
          <p:nvPr/>
        </p:nvSpPr>
        <p:spPr>
          <a:xfrm>
            <a:off x="2835950" y="4768567"/>
            <a:ext cx="5843870" cy="635001"/>
          </a:xfrm>
          <a:prstGeom prst="rect">
            <a:avLst/>
          </a:prstGeom>
          <a:ln w="50800">
            <a:solidFill>
              <a:schemeClr val="accent5">
                <a:lumOff val="-29866"/>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hy Do RNA-seq"/>
          <p:cNvSpPr txBox="1"/>
          <p:nvPr/>
        </p:nvSpPr>
        <p:spPr>
          <a:xfrm>
            <a:off x="4393429" y="263050"/>
            <a:ext cx="2228431"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Why Do RNA-seq</a:t>
            </a:r>
          </a:p>
        </p:txBody>
      </p:sp>
      <p:sp>
        <p:nvSpPr>
          <p:cNvPr id="169" name="Measure differences in gene expression between conditions…"/>
          <p:cNvSpPr txBox="1"/>
          <p:nvPr/>
        </p:nvSpPr>
        <p:spPr>
          <a:xfrm>
            <a:off x="1435661" y="2946886"/>
            <a:ext cx="772955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152400" indent="-152400">
              <a:spcBef>
                <a:spcPts val="600"/>
              </a:spcBef>
              <a:buSzPct val="123000"/>
              <a:buChar char="•"/>
              <a:defRPr sz="3600"/>
            </a:pPr>
            <a:r>
              <a:rPr lang="en-US" sz="2400" dirty="0"/>
              <a:t>Measure differences in gene expression between conditions</a:t>
            </a:r>
            <a:endParaRPr sz="2400" dirty="0"/>
          </a:p>
        </p:txBody>
      </p:sp>
    </p:spTree>
    <p:extLst>
      <p:ext uri="{BB962C8B-B14F-4D97-AF65-F5344CB8AC3E}">
        <p14:creationId xmlns:p14="http://schemas.microsoft.com/office/powerpoint/2010/main" val="3075754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Raw Counts"/>
          <p:cNvSpPr txBox="1"/>
          <p:nvPr/>
        </p:nvSpPr>
        <p:spPr>
          <a:xfrm>
            <a:off x="5391694" y="1681708"/>
            <a:ext cx="993798"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b="1"/>
            </a:lvl1pPr>
          </a:lstStyle>
          <a:p>
            <a:r>
              <a:rPr sz="1500"/>
              <a:t>Raw Counts</a:t>
            </a:r>
          </a:p>
        </p:txBody>
      </p:sp>
      <p:graphicFrame>
        <p:nvGraphicFramePr>
          <p:cNvPr id="366" name="Table"/>
          <p:cNvGraphicFramePr/>
          <p:nvPr/>
        </p:nvGraphicFramePr>
        <p:xfrm>
          <a:off x="5348285" y="1108081"/>
          <a:ext cx="1251728" cy="147320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367" name="Genes"/>
          <p:cNvSpPr txBox="1"/>
          <p:nvPr/>
        </p:nvSpPr>
        <p:spPr>
          <a:xfrm rot="16200000">
            <a:off x="5001286" y="1290373"/>
            <a:ext cx="34464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Genes</a:t>
            </a:r>
          </a:p>
        </p:txBody>
      </p:sp>
      <p:sp>
        <p:nvSpPr>
          <p:cNvPr id="368" name="Samples"/>
          <p:cNvSpPr txBox="1"/>
          <p:nvPr/>
        </p:nvSpPr>
        <p:spPr>
          <a:xfrm>
            <a:off x="5649155" y="928127"/>
            <a:ext cx="44242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Samples</a:t>
            </a:r>
          </a:p>
        </p:txBody>
      </p:sp>
      <p:sp>
        <p:nvSpPr>
          <p:cNvPr id="369" name="Visualization/Quality Control"/>
          <p:cNvSpPr txBox="1"/>
          <p:nvPr/>
        </p:nvSpPr>
        <p:spPr>
          <a:xfrm>
            <a:off x="2390075" y="2514372"/>
            <a:ext cx="145713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Visualization/Quality Control</a:t>
            </a:r>
          </a:p>
        </p:txBody>
      </p:sp>
      <p:sp>
        <p:nvSpPr>
          <p:cNvPr id="370" name="Differential Expression"/>
          <p:cNvSpPr txBox="1"/>
          <p:nvPr/>
        </p:nvSpPr>
        <p:spPr>
          <a:xfrm>
            <a:off x="7937584" y="2514372"/>
            <a:ext cx="11445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Differential Expression</a:t>
            </a:r>
          </a:p>
        </p:txBody>
      </p:sp>
      <p:sp>
        <p:nvSpPr>
          <p:cNvPr id="371"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2" name="Line"/>
          <p:cNvSpPr/>
          <p:nvPr/>
        </p:nvSpPr>
        <p:spPr>
          <a:xfrm flipH="1">
            <a:off x="4439300"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3" name="DESeq2::vst()…"/>
          <p:cNvSpPr txBox="1"/>
          <p:nvPr/>
        </p:nvSpPr>
        <p:spPr>
          <a:xfrm>
            <a:off x="2154903" y="2723610"/>
            <a:ext cx="2381999"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374" name="DESeq2::DESeq()…"/>
          <p:cNvSpPr txBox="1"/>
          <p:nvPr/>
        </p:nvSpPr>
        <p:spPr>
          <a:xfrm>
            <a:off x="7859683" y="2903697"/>
            <a:ext cx="138537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375" name="Line"/>
          <p:cNvSpPr/>
          <p:nvPr/>
        </p:nvSpPr>
        <p:spPr>
          <a:xfrm>
            <a:off x="4446862"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6" name="Line"/>
          <p:cNvSpPr/>
          <p:nvPr/>
        </p:nvSpPr>
        <p:spPr>
          <a:xfrm flipH="1">
            <a:off x="6858159"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7" name="Biological Inference"/>
          <p:cNvSpPr txBox="1"/>
          <p:nvPr/>
        </p:nvSpPr>
        <p:spPr>
          <a:xfrm>
            <a:off x="5251731" y="4862788"/>
            <a:ext cx="102271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Biological Inference </a:t>
            </a:r>
          </a:p>
        </p:txBody>
      </p:sp>
      <p:sp>
        <p:nvSpPr>
          <p:cNvPr id="378"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9"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0" name="Gene set enrichment…"/>
          <p:cNvSpPr txBox="1"/>
          <p:nvPr/>
        </p:nvSpPr>
        <p:spPr>
          <a:xfrm>
            <a:off x="4851749" y="5386043"/>
            <a:ext cx="2266583"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Gene set enrichment</a:t>
            </a:r>
          </a:p>
          <a:p>
            <a:pPr algn="l">
              <a:defRPr sz="3000"/>
            </a:pPr>
            <a:r>
              <a:rPr sz="1500"/>
              <a:t>ComplexHeatmap::Heatmap</a:t>
            </a:r>
          </a:p>
          <a:p>
            <a:pPr algn="l">
              <a:defRPr sz="3000"/>
            </a:pPr>
            <a:r>
              <a:rPr sz="1500"/>
              <a:t>DESeq2::plotMA</a:t>
            </a:r>
          </a:p>
        </p:txBody>
      </p:sp>
      <p:sp>
        <p:nvSpPr>
          <p:cNvPr id="381" name="Rectangle"/>
          <p:cNvSpPr/>
          <p:nvPr/>
        </p:nvSpPr>
        <p:spPr>
          <a:xfrm>
            <a:off x="4556447" y="5098747"/>
            <a:ext cx="2934229" cy="151249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2" name="Goals in RNA-seq Analysis"/>
          <p:cNvSpPr txBox="1"/>
          <p:nvPr/>
        </p:nvSpPr>
        <p:spPr>
          <a:xfrm>
            <a:off x="4137736" y="338554"/>
            <a:ext cx="335098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Goals in RNA-seq Analysis</a:t>
            </a:r>
          </a:p>
        </p:txBody>
      </p:sp>
      <p:sp>
        <p:nvSpPr>
          <p:cNvPr id="383" name="edgeR::glmFit()…"/>
          <p:cNvSpPr txBox="1"/>
          <p:nvPr/>
        </p:nvSpPr>
        <p:spPr>
          <a:xfrm>
            <a:off x="7884448" y="3422659"/>
            <a:ext cx="1353704"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DESeq Code"/>
          <p:cNvSpPr txBox="1"/>
          <p:nvPr/>
        </p:nvSpPr>
        <p:spPr>
          <a:xfrm>
            <a:off x="5604510" y="3332029"/>
            <a:ext cx="64120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DESeq Code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Quality Control and Data Visualization"/>
          <p:cNvSpPr txBox="1"/>
          <p:nvPr/>
        </p:nvSpPr>
        <p:spPr>
          <a:xfrm>
            <a:off x="3324682" y="626567"/>
            <a:ext cx="491628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Quality Control and Data Visualization</a:t>
            </a:r>
          </a:p>
        </p:txBody>
      </p:sp>
      <p:sp>
        <p:nvSpPr>
          <p:cNvPr id="542" name="Do experimental groups look right…"/>
          <p:cNvSpPr txBox="1"/>
          <p:nvPr/>
        </p:nvSpPr>
        <p:spPr>
          <a:xfrm>
            <a:off x="3502857" y="1198692"/>
            <a:ext cx="7905947" cy="22672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222250" indent="-222250">
              <a:buSzPct val="100000"/>
              <a:buAutoNum type="arabicPeriod"/>
              <a:defRPr sz="3600"/>
            </a:pPr>
            <a:r>
              <a:t>Do experimental groups look right </a:t>
            </a:r>
          </a:p>
          <a:p>
            <a:pPr marL="222250" indent="-222250">
              <a:buSzPct val="100000"/>
              <a:buAutoNum type="arabicPeriod"/>
              <a:defRPr sz="3600"/>
            </a:pPr>
            <a:r>
              <a:t>Does number of reads makes sense</a:t>
            </a:r>
          </a:p>
          <a:p>
            <a:pPr marL="222250" indent="-222250">
              <a:buSzPct val="100000"/>
              <a:buAutoNum type="arabicPeriod"/>
              <a:defRPr sz="3600"/>
            </a:pPr>
            <a:r>
              <a:t>Do replicates cluster together</a:t>
            </a:r>
          </a:p>
          <a:p>
            <a:pPr marL="222250" indent="-222250">
              <a:buSzPct val="100000"/>
              <a:buAutoNum type="arabicPeriod"/>
              <a:defRPr sz="3600"/>
            </a:pPr>
            <a:r>
              <a:t>Are there potential batch effects/biases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otal counts per sample"/>
          <p:cNvSpPr txBox="1"/>
          <p:nvPr/>
        </p:nvSpPr>
        <p:spPr>
          <a:xfrm>
            <a:off x="4193631" y="316399"/>
            <a:ext cx="3082254"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Total counts per sample</a:t>
            </a:r>
          </a:p>
        </p:txBody>
      </p:sp>
      <p:pic>
        <p:nvPicPr>
          <p:cNvPr id="545" name="Image" descr="Image"/>
          <p:cNvPicPr>
            <a:picLocks noChangeAspect="1"/>
          </p:cNvPicPr>
          <p:nvPr/>
        </p:nvPicPr>
        <p:blipFill>
          <a:blip r:embed="rId2"/>
          <a:stretch>
            <a:fillRect/>
          </a:stretch>
        </p:blipFill>
        <p:spPr>
          <a:xfrm>
            <a:off x="662568" y="1385324"/>
            <a:ext cx="3413131" cy="1000401"/>
          </a:xfrm>
          <a:prstGeom prst="rect">
            <a:avLst/>
          </a:prstGeom>
          <a:ln w="12700">
            <a:miter lim="400000"/>
          </a:ln>
        </p:spPr>
      </p:pic>
      <p:pic>
        <p:nvPicPr>
          <p:cNvPr id="546" name="Image" descr="Image"/>
          <p:cNvPicPr>
            <a:picLocks noChangeAspect="1"/>
          </p:cNvPicPr>
          <p:nvPr/>
        </p:nvPicPr>
        <p:blipFill>
          <a:blip r:embed="rId3"/>
          <a:stretch>
            <a:fillRect/>
          </a:stretch>
        </p:blipFill>
        <p:spPr>
          <a:xfrm>
            <a:off x="4569252" y="1453289"/>
            <a:ext cx="6777685" cy="3267961"/>
          </a:xfrm>
          <a:prstGeom prst="rect">
            <a:avLst/>
          </a:prstGeom>
          <a:ln w="12700">
            <a:miter lim="400000"/>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8" name="Image" descr="Image"/>
          <p:cNvPicPr>
            <a:picLocks noChangeAspect="1"/>
          </p:cNvPicPr>
          <p:nvPr/>
        </p:nvPicPr>
        <p:blipFill>
          <a:blip r:embed="rId3"/>
          <a:stretch>
            <a:fillRect/>
          </a:stretch>
        </p:blipFill>
        <p:spPr>
          <a:xfrm>
            <a:off x="3666350" y="695568"/>
            <a:ext cx="4859300" cy="5676575"/>
          </a:xfrm>
          <a:prstGeom prst="rect">
            <a:avLst/>
          </a:prstGeom>
          <a:ln w="12700">
            <a:miter lim="400000"/>
          </a:ln>
        </p:spPr>
      </p:pic>
      <p:sp>
        <p:nvSpPr>
          <p:cNvPr id="549" name="Normalized using DESeq"/>
          <p:cNvSpPr txBox="1"/>
          <p:nvPr/>
        </p:nvSpPr>
        <p:spPr>
          <a:xfrm>
            <a:off x="4371213" y="150237"/>
            <a:ext cx="307424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a:lvl1pPr>
          </a:lstStyle>
          <a:p>
            <a:r>
              <a:rPr sz="2400"/>
              <a:t>Normalized using DESeq</a:t>
            </a:r>
          </a:p>
        </p:txBody>
      </p:sp>
      <p:sp>
        <p:nvSpPr>
          <p:cNvPr id="550" name="Text"/>
          <p:cNvSpPr txBox="1"/>
          <p:nvPr/>
        </p:nvSpPr>
        <p:spPr>
          <a:xfrm>
            <a:off x="5927750" y="3334102"/>
            <a:ext cx="51361" cy="189796"/>
          </a:xfrm>
          <a:prstGeom prst="rect">
            <a:avLst/>
          </a:prstGeom>
          <a:ln w="12700">
            <a:miter lim="400000"/>
          </a:ln>
        </p:spPr>
        <p:txBody>
          <a:bodyPr wrap="none" lIns="25400" tIns="25400" rIns="25400" bIns="25400" anchor="ctr">
            <a:spAutoFit/>
          </a:bodyPr>
          <a:lstStyle/>
          <a:p>
            <a:endParaRPr sz="9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4" name="Image" descr="Image"/>
          <p:cNvPicPr>
            <a:picLocks noChangeAspect="1"/>
          </p:cNvPicPr>
          <p:nvPr/>
        </p:nvPicPr>
        <p:blipFill>
          <a:blip r:embed="rId3"/>
          <a:stretch>
            <a:fillRect/>
          </a:stretch>
        </p:blipFill>
        <p:spPr>
          <a:xfrm>
            <a:off x="1012969" y="2150326"/>
            <a:ext cx="3054351" cy="3022601"/>
          </a:xfrm>
          <a:prstGeom prst="rect">
            <a:avLst/>
          </a:prstGeom>
          <a:ln w="12700">
            <a:miter lim="400000"/>
          </a:ln>
        </p:spPr>
      </p:pic>
      <p:sp>
        <p:nvSpPr>
          <p:cNvPr id="555" name="https://bioconductor.org/packages/release/bioc/vignettes/DESeq2/inst/doc/DESeq2.html#data-transformations-and-visualization"/>
          <p:cNvSpPr txBox="1"/>
          <p:nvPr/>
        </p:nvSpPr>
        <p:spPr>
          <a:xfrm>
            <a:off x="3278139" y="6432818"/>
            <a:ext cx="617156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https://bioconductor.org/packages/release/bioc/vignettes/DESeq2/inst/doc/DESeq2.html#data-transformations-and-visualization</a:t>
            </a:r>
          </a:p>
        </p:txBody>
      </p:sp>
      <p:pic>
        <p:nvPicPr>
          <p:cNvPr id="556" name="Image" descr="Image"/>
          <p:cNvPicPr>
            <a:picLocks noChangeAspect="1"/>
          </p:cNvPicPr>
          <p:nvPr/>
        </p:nvPicPr>
        <p:blipFill>
          <a:blip r:embed="rId4"/>
          <a:stretch>
            <a:fillRect/>
          </a:stretch>
        </p:blipFill>
        <p:spPr>
          <a:xfrm>
            <a:off x="4584700" y="2153501"/>
            <a:ext cx="3022600" cy="3016251"/>
          </a:xfrm>
          <a:prstGeom prst="rect">
            <a:avLst/>
          </a:prstGeom>
          <a:ln w="12700">
            <a:miter lim="400000"/>
          </a:ln>
        </p:spPr>
      </p:pic>
      <p:pic>
        <p:nvPicPr>
          <p:cNvPr id="557" name="Image" descr="Image"/>
          <p:cNvPicPr>
            <a:picLocks noChangeAspect="1"/>
          </p:cNvPicPr>
          <p:nvPr/>
        </p:nvPicPr>
        <p:blipFill>
          <a:blip r:embed="rId5"/>
          <a:stretch>
            <a:fillRect/>
          </a:stretch>
        </p:blipFill>
        <p:spPr>
          <a:xfrm>
            <a:off x="7973052" y="2153501"/>
            <a:ext cx="2997201" cy="3016251"/>
          </a:xfrm>
          <a:prstGeom prst="rect">
            <a:avLst/>
          </a:prstGeom>
          <a:ln w="12700">
            <a:miter lim="400000"/>
          </a:ln>
        </p:spPr>
      </p:pic>
      <p:sp>
        <p:nvSpPr>
          <p:cNvPr id="558" name="Log2(n+1)"/>
          <p:cNvSpPr txBox="1"/>
          <p:nvPr/>
        </p:nvSpPr>
        <p:spPr>
          <a:xfrm>
            <a:off x="1917735" y="1892180"/>
            <a:ext cx="830356"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a:lvl1pPr>
          </a:lstStyle>
          <a:p>
            <a:r>
              <a:rPr sz="1500"/>
              <a:t>Log2(n+1)</a:t>
            </a:r>
          </a:p>
        </p:txBody>
      </p:sp>
      <p:sp>
        <p:nvSpPr>
          <p:cNvPr id="559" name="vst"/>
          <p:cNvSpPr txBox="1"/>
          <p:nvPr/>
        </p:nvSpPr>
        <p:spPr>
          <a:xfrm>
            <a:off x="5942171" y="1892180"/>
            <a:ext cx="274306"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a:lvl1pPr>
          </a:lstStyle>
          <a:p>
            <a:r>
              <a:rPr sz="1500"/>
              <a:t>vst</a:t>
            </a:r>
          </a:p>
        </p:txBody>
      </p:sp>
      <p:sp>
        <p:nvSpPr>
          <p:cNvPr id="560" name="rlog"/>
          <p:cNvSpPr txBox="1"/>
          <p:nvPr/>
        </p:nvSpPr>
        <p:spPr>
          <a:xfrm>
            <a:off x="9203325" y="1892180"/>
            <a:ext cx="354264"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a:lvl1pPr>
          </a:lstStyle>
          <a:p>
            <a:r>
              <a:rPr sz="1500"/>
              <a:t>rlog</a:t>
            </a:r>
          </a:p>
        </p:txBody>
      </p:sp>
      <p:sp>
        <p:nvSpPr>
          <p:cNvPr id="561" name="Data transformations"/>
          <p:cNvSpPr txBox="1"/>
          <p:nvPr/>
        </p:nvSpPr>
        <p:spPr>
          <a:xfrm>
            <a:off x="4639132" y="651949"/>
            <a:ext cx="269509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a:lvl1pPr>
          </a:lstStyle>
          <a:p>
            <a:r>
              <a:rPr sz="2400"/>
              <a:t>Data transformations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vst and rlog transformations"/>
          <p:cNvSpPr txBox="1"/>
          <p:nvPr/>
        </p:nvSpPr>
        <p:spPr>
          <a:xfrm>
            <a:off x="4010177" y="294244"/>
            <a:ext cx="365927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vst and rlog transformations</a:t>
            </a:r>
          </a:p>
        </p:txBody>
      </p:sp>
      <p:pic>
        <p:nvPicPr>
          <p:cNvPr id="566" name="Image" descr="Image"/>
          <p:cNvPicPr>
            <a:picLocks noChangeAspect="1"/>
          </p:cNvPicPr>
          <p:nvPr/>
        </p:nvPicPr>
        <p:blipFill>
          <a:blip r:embed="rId3"/>
          <a:stretch>
            <a:fillRect/>
          </a:stretch>
        </p:blipFill>
        <p:spPr>
          <a:xfrm>
            <a:off x="6839995" y="913619"/>
            <a:ext cx="4549358" cy="5190934"/>
          </a:xfrm>
          <a:prstGeom prst="rect">
            <a:avLst/>
          </a:prstGeom>
          <a:ln w="12700">
            <a:miter lim="400000"/>
          </a:ln>
        </p:spPr>
      </p:pic>
      <p:pic>
        <p:nvPicPr>
          <p:cNvPr id="567" name="Image" descr="Image"/>
          <p:cNvPicPr>
            <a:picLocks noChangeAspect="1"/>
          </p:cNvPicPr>
          <p:nvPr/>
        </p:nvPicPr>
        <p:blipFill>
          <a:blip r:embed="rId4"/>
          <a:stretch>
            <a:fillRect/>
          </a:stretch>
        </p:blipFill>
        <p:spPr>
          <a:xfrm>
            <a:off x="532833" y="817508"/>
            <a:ext cx="5730116" cy="5383156"/>
          </a:xfrm>
          <a:prstGeom prst="rect">
            <a:avLst/>
          </a:prstGeom>
          <a:ln w="12700">
            <a:miter lim="400000"/>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A better way - rlog and VST"/>
          <p:cNvSpPr txBox="1"/>
          <p:nvPr/>
        </p:nvSpPr>
        <p:spPr>
          <a:xfrm>
            <a:off x="4077691" y="205624"/>
            <a:ext cx="350756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A better way - rlog and VST</a:t>
            </a:r>
          </a:p>
        </p:txBody>
      </p:sp>
      <p:sp>
        <p:nvSpPr>
          <p:cNvPr id="572" name="Sample1"/>
          <p:cNvSpPr txBox="1"/>
          <p:nvPr/>
        </p:nvSpPr>
        <p:spPr>
          <a:xfrm>
            <a:off x="2144419" y="4638275"/>
            <a:ext cx="45525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Sample1</a:t>
            </a:r>
          </a:p>
        </p:txBody>
      </p:sp>
      <p:sp>
        <p:nvSpPr>
          <p:cNvPr id="573" name="Sample2"/>
          <p:cNvSpPr txBox="1"/>
          <p:nvPr/>
        </p:nvSpPr>
        <p:spPr>
          <a:xfrm rot="16200000">
            <a:off x="376061" y="3139857"/>
            <a:ext cx="45525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Sample2</a:t>
            </a:r>
          </a:p>
        </p:txBody>
      </p:sp>
      <p:sp>
        <p:nvSpPr>
          <p:cNvPr id="574" name="At low expression…"/>
          <p:cNvSpPr txBox="1"/>
          <p:nvPr/>
        </p:nvSpPr>
        <p:spPr>
          <a:xfrm>
            <a:off x="1771877" y="5081552"/>
            <a:ext cx="97783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At low expression</a:t>
            </a:r>
          </a:p>
          <a:p>
            <a:r>
              <a:rPr sz="900"/>
              <a:t>Noise is dominating</a:t>
            </a:r>
          </a:p>
        </p:txBody>
      </p:sp>
      <p:sp>
        <p:nvSpPr>
          <p:cNvPr id="575" name="Better,…"/>
          <p:cNvSpPr txBox="1"/>
          <p:nvPr/>
        </p:nvSpPr>
        <p:spPr>
          <a:xfrm>
            <a:off x="4599889" y="5159094"/>
            <a:ext cx="2050241"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Better, </a:t>
            </a:r>
          </a:p>
          <a:p>
            <a:r>
              <a:rPr sz="900"/>
              <a:t>shifts expression of lower expressed genes</a:t>
            </a:r>
          </a:p>
        </p:txBody>
      </p:sp>
      <p:sp>
        <p:nvSpPr>
          <p:cNvPr id="576" name="Sample1"/>
          <p:cNvSpPr txBox="1"/>
          <p:nvPr/>
        </p:nvSpPr>
        <p:spPr>
          <a:xfrm>
            <a:off x="5167329" y="4638275"/>
            <a:ext cx="45525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Sample1</a:t>
            </a:r>
          </a:p>
        </p:txBody>
      </p:sp>
      <p:pic>
        <p:nvPicPr>
          <p:cNvPr id="577" name="Image" descr="Image"/>
          <p:cNvPicPr>
            <a:picLocks noChangeAspect="1"/>
          </p:cNvPicPr>
          <p:nvPr/>
        </p:nvPicPr>
        <p:blipFill>
          <a:blip r:embed="rId3"/>
          <a:stretch>
            <a:fillRect/>
          </a:stretch>
        </p:blipFill>
        <p:spPr>
          <a:xfrm>
            <a:off x="1239905" y="1262552"/>
            <a:ext cx="10200260" cy="3789323"/>
          </a:xfrm>
          <a:prstGeom prst="rect">
            <a:avLst/>
          </a:prstGeom>
          <a:ln w="12700">
            <a:miter lim="400000"/>
          </a:ln>
        </p:spPr>
      </p:pic>
      <p:sp>
        <p:nvSpPr>
          <p:cNvPr id="578" name="Oval"/>
          <p:cNvSpPr/>
          <p:nvPr/>
        </p:nvSpPr>
        <p:spPr>
          <a:xfrm>
            <a:off x="1977978" y="3122577"/>
            <a:ext cx="1212952" cy="1338810"/>
          </a:xfrm>
          <a:prstGeom prst="ellipse">
            <a:avLst/>
          </a:prstGeom>
          <a:ln w="381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79" name="Shrinks low counts"/>
          <p:cNvSpPr txBox="1"/>
          <p:nvPr/>
        </p:nvSpPr>
        <p:spPr>
          <a:xfrm>
            <a:off x="8188461" y="5228343"/>
            <a:ext cx="95218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Shrinks low counts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blind = T"/>
          <p:cNvSpPr txBox="1"/>
          <p:nvPr/>
        </p:nvSpPr>
        <p:spPr>
          <a:xfrm>
            <a:off x="5392966" y="1637186"/>
            <a:ext cx="45365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blind = T</a:t>
            </a:r>
          </a:p>
        </p:txBody>
      </p:sp>
      <p:pic>
        <p:nvPicPr>
          <p:cNvPr id="584" name="Image" descr="Image"/>
          <p:cNvPicPr>
            <a:picLocks noChangeAspect="1"/>
          </p:cNvPicPr>
          <p:nvPr/>
        </p:nvPicPr>
        <p:blipFill>
          <a:blip r:embed="rId2"/>
          <a:stretch>
            <a:fillRect/>
          </a:stretch>
        </p:blipFill>
        <p:spPr>
          <a:xfrm>
            <a:off x="3071990" y="1872789"/>
            <a:ext cx="5295901" cy="3867151"/>
          </a:xfrm>
          <a:prstGeom prst="rect">
            <a:avLst/>
          </a:prstGeom>
          <a:ln w="12700">
            <a:miter lim="400000"/>
          </a:ln>
        </p:spPr>
      </p:pic>
      <p:pic>
        <p:nvPicPr>
          <p:cNvPr id="585" name="Image" descr="Image"/>
          <p:cNvPicPr>
            <a:picLocks noChangeAspect="1"/>
          </p:cNvPicPr>
          <p:nvPr/>
        </p:nvPicPr>
        <p:blipFill>
          <a:blip r:embed="rId3"/>
          <a:stretch>
            <a:fillRect/>
          </a:stretch>
        </p:blipFill>
        <p:spPr>
          <a:xfrm>
            <a:off x="3077984" y="358157"/>
            <a:ext cx="6036032" cy="876199"/>
          </a:xfrm>
          <a:prstGeom prst="rect">
            <a:avLst/>
          </a:prstGeom>
          <a:ln w="12700">
            <a:miter lim="400000"/>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7" name="blind = T"/>
          <p:cNvSpPr txBox="1"/>
          <p:nvPr/>
        </p:nvSpPr>
        <p:spPr>
          <a:xfrm>
            <a:off x="2789196" y="1617100"/>
            <a:ext cx="45365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blind = T</a:t>
            </a:r>
          </a:p>
        </p:txBody>
      </p:sp>
      <p:pic>
        <p:nvPicPr>
          <p:cNvPr id="588" name="Image" descr="Image"/>
          <p:cNvPicPr>
            <a:picLocks noChangeAspect="1"/>
          </p:cNvPicPr>
          <p:nvPr/>
        </p:nvPicPr>
        <p:blipFill>
          <a:blip r:embed="rId2"/>
          <a:stretch>
            <a:fillRect/>
          </a:stretch>
        </p:blipFill>
        <p:spPr>
          <a:xfrm>
            <a:off x="711924" y="1772361"/>
            <a:ext cx="5295901" cy="3867151"/>
          </a:xfrm>
          <a:prstGeom prst="rect">
            <a:avLst/>
          </a:prstGeom>
          <a:ln w="12700">
            <a:miter lim="400000"/>
          </a:ln>
        </p:spPr>
      </p:pic>
      <p:pic>
        <p:nvPicPr>
          <p:cNvPr id="589" name="Image" descr="Image"/>
          <p:cNvPicPr>
            <a:picLocks noChangeAspect="1"/>
          </p:cNvPicPr>
          <p:nvPr/>
        </p:nvPicPr>
        <p:blipFill>
          <a:blip r:embed="rId3"/>
          <a:stretch>
            <a:fillRect/>
          </a:stretch>
        </p:blipFill>
        <p:spPr>
          <a:xfrm>
            <a:off x="6352170" y="1731086"/>
            <a:ext cx="5264151" cy="3949701"/>
          </a:xfrm>
          <a:prstGeom prst="rect">
            <a:avLst/>
          </a:prstGeom>
          <a:ln w="12700">
            <a:miter lim="400000"/>
          </a:ln>
        </p:spPr>
      </p:pic>
      <p:sp>
        <p:nvSpPr>
          <p:cNvPr id="590" name="blind = F"/>
          <p:cNvSpPr txBox="1"/>
          <p:nvPr/>
        </p:nvSpPr>
        <p:spPr>
          <a:xfrm>
            <a:off x="8214174" y="1617100"/>
            <a:ext cx="4504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blind = F</a:t>
            </a:r>
          </a:p>
        </p:txBody>
      </p:sp>
      <p:pic>
        <p:nvPicPr>
          <p:cNvPr id="591" name="Image" descr="Image"/>
          <p:cNvPicPr>
            <a:picLocks noChangeAspect="1"/>
          </p:cNvPicPr>
          <p:nvPr/>
        </p:nvPicPr>
        <p:blipFill>
          <a:blip r:embed="rId4"/>
          <a:stretch>
            <a:fillRect/>
          </a:stretch>
        </p:blipFill>
        <p:spPr>
          <a:xfrm>
            <a:off x="3077984" y="358157"/>
            <a:ext cx="6036032" cy="876199"/>
          </a:xfrm>
          <a:prstGeom prst="rect">
            <a:avLst/>
          </a:prstGeom>
          <a:ln w="12700">
            <a:miter lim="400000"/>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3"/>
          <a:stretch>
            <a:fillRect/>
          </a:stretch>
        </p:blipFill>
        <p:spPr>
          <a:xfrm>
            <a:off x="367584" y="1707087"/>
            <a:ext cx="5820811" cy="2414397"/>
          </a:xfrm>
          <a:prstGeom prst="rect">
            <a:avLst/>
          </a:prstGeom>
          <a:ln w="12700">
            <a:miter lim="400000"/>
          </a:ln>
        </p:spPr>
      </p:pic>
      <p:sp>
        <p:nvSpPr>
          <p:cNvPr id="174" name="Microarray"/>
          <p:cNvSpPr txBox="1"/>
          <p:nvPr/>
        </p:nvSpPr>
        <p:spPr>
          <a:xfrm>
            <a:off x="2910900" y="1323270"/>
            <a:ext cx="107407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a:lvl1pPr>
          </a:lstStyle>
          <a:p>
            <a:r>
              <a:rPr sz="1800"/>
              <a:t>Microarray</a:t>
            </a:r>
          </a:p>
        </p:txBody>
      </p:sp>
      <p:sp>
        <p:nvSpPr>
          <p:cNvPr id="175" name="Technical Bias in expression analysis"/>
          <p:cNvSpPr txBox="1"/>
          <p:nvPr/>
        </p:nvSpPr>
        <p:spPr>
          <a:xfrm>
            <a:off x="3587035" y="106443"/>
            <a:ext cx="4642168"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Technical Bias in expression analysis</a:t>
            </a:r>
          </a:p>
        </p:txBody>
      </p:sp>
      <p:sp>
        <p:nvSpPr>
          <p:cNvPr id="176" name="Luo et al., MAQC-II 2010"/>
          <p:cNvSpPr txBox="1"/>
          <p:nvPr/>
        </p:nvSpPr>
        <p:spPr>
          <a:xfrm>
            <a:off x="798933" y="4172431"/>
            <a:ext cx="1447512" cy="2383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defTabSz="457200">
              <a:lnSpc>
                <a:spcPct val="117999"/>
              </a:lnSpc>
              <a:defRPr sz="2200">
                <a:solidFill>
                  <a:srgbClr val="000000"/>
                </a:solidFill>
              </a:defRPr>
            </a:lvl1pPr>
          </a:lstStyle>
          <a:p>
            <a:r>
              <a:rPr sz="1100"/>
              <a:t>Luo et al., MAQC-II 2010</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ample Clustering"/>
          <p:cNvSpPr txBox="1"/>
          <p:nvPr/>
        </p:nvSpPr>
        <p:spPr>
          <a:xfrm>
            <a:off x="4422842" y="172392"/>
            <a:ext cx="234275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Sample Clustering</a:t>
            </a:r>
          </a:p>
        </p:txBody>
      </p:sp>
      <p:pic>
        <p:nvPicPr>
          <p:cNvPr id="594" name="Image" descr="Image"/>
          <p:cNvPicPr>
            <a:picLocks noChangeAspect="1"/>
          </p:cNvPicPr>
          <p:nvPr/>
        </p:nvPicPr>
        <p:blipFill>
          <a:blip r:embed="rId3"/>
          <a:stretch>
            <a:fillRect/>
          </a:stretch>
        </p:blipFill>
        <p:spPr>
          <a:xfrm>
            <a:off x="5686023" y="2734456"/>
            <a:ext cx="5481086" cy="3379062"/>
          </a:xfrm>
          <a:prstGeom prst="rect">
            <a:avLst/>
          </a:prstGeom>
          <a:ln w="12700">
            <a:miter lim="400000"/>
          </a:ln>
        </p:spPr>
      </p:pic>
      <p:pic>
        <p:nvPicPr>
          <p:cNvPr id="595" name="Image" descr="Image"/>
          <p:cNvPicPr>
            <a:picLocks noChangeAspect="1"/>
          </p:cNvPicPr>
          <p:nvPr/>
        </p:nvPicPr>
        <p:blipFill>
          <a:blip r:embed="rId4"/>
          <a:stretch>
            <a:fillRect/>
          </a:stretch>
        </p:blipFill>
        <p:spPr>
          <a:xfrm>
            <a:off x="805893" y="1485091"/>
            <a:ext cx="6690834" cy="662567"/>
          </a:xfrm>
          <a:prstGeom prst="rect">
            <a:avLst/>
          </a:prstGeom>
          <a:ln w="12700">
            <a:miter lim="400000"/>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R code for QC"/>
          <p:cNvSpPr txBox="1"/>
          <p:nvPr/>
        </p:nvSpPr>
        <p:spPr>
          <a:xfrm>
            <a:off x="5085207" y="3218686"/>
            <a:ext cx="1757469"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a:lvl1pPr>
          </a:lstStyle>
          <a:p>
            <a:r>
              <a:rPr sz="2400"/>
              <a:t>R code for QC</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Lecture 3"/>
          <p:cNvSpPr txBox="1"/>
          <p:nvPr/>
        </p:nvSpPr>
        <p:spPr>
          <a:xfrm>
            <a:off x="5519712" y="326350"/>
            <a:ext cx="121103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a:lvl1pPr>
          </a:lstStyle>
          <a:p>
            <a:r>
              <a:rPr sz="2400"/>
              <a:t>Lecture 3</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P-values"/>
          <p:cNvSpPr txBox="1"/>
          <p:nvPr/>
        </p:nvSpPr>
        <p:spPr>
          <a:xfrm>
            <a:off x="5438013" y="149605"/>
            <a:ext cx="111344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P-values</a:t>
            </a:r>
          </a:p>
        </p:txBody>
      </p:sp>
      <p:pic>
        <p:nvPicPr>
          <p:cNvPr id="604" name="Image" descr="Image"/>
          <p:cNvPicPr>
            <a:picLocks noChangeAspect="1"/>
          </p:cNvPicPr>
          <p:nvPr/>
        </p:nvPicPr>
        <p:blipFill>
          <a:blip r:embed="rId3"/>
          <a:stretch>
            <a:fillRect/>
          </a:stretch>
        </p:blipFill>
        <p:spPr>
          <a:xfrm>
            <a:off x="2702154" y="1230170"/>
            <a:ext cx="6787692" cy="4397660"/>
          </a:xfrm>
          <a:prstGeom prst="rect">
            <a:avLst/>
          </a:prstGeom>
          <a:ln w="12700">
            <a:miter lim="400000"/>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Basic plotting and visualizing of results</a:t>
            </a:r>
          </a:p>
        </p:txBody>
      </p:sp>
      <p:pic>
        <p:nvPicPr>
          <p:cNvPr id="609" name="Image" descr="Image"/>
          <p:cNvPicPr>
            <a:picLocks noChangeAspect="1"/>
          </p:cNvPicPr>
          <p:nvPr/>
        </p:nvPicPr>
        <p:blipFill>
          <a:blip r:embed="rId3"/>
          <a:stretch>
            <a:fillRect/>
          </a:stretch>
        </p:blipFill>
        <p:spPr>
          <a:xfrm>
            <a:off x="2313452" y="1102438"/>
            <a:ext cx="7721157" cy="1592958"/>
          </a:xfrm>
          <a:prstGeom prst="rect">
            <a:avLst/>
          </a:prstGeom>
          <a:ln w="12700">
            <a:miter lim="400000"/>
          </a:ln>
        </p:spPr>
      </p:pic>
      <p:pic>
        <p:nvPicPr>
          <p:cNvPr id="610" name="Image" descr="Image"/>
          <p:cNvPicPr>
            <a:picLocks noChangeAspect="1"/>
          </p:cNvPicPr>
          <p:nvPr/>
        </p:nvPicPr>
        <p:blipFill>
          <a:blip r:embed="rId4"/>
          <a:stretch>
            <a:fillRect/>
          </a:stretch>
        </p:blipFill>
        <p:spPr>
          <a:xfrm>
            <a:off x="2685462" y="2800675"/>
            <a:ext cx="6466526" cy="3496494"/>
          </a:xfrm>
          <a:prstGeom prst="rect">
            <a:avLst/>
          </a:prstGeom>
          <a:ln w="12700">
            <a:miter lim="400000"/>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 name="Image" descr="Image"/>
          <p:cNvPicPr>
            <a:picLocks noChangeAspect="1"/>
          </p:cNvPicPr>
          <p:nvPr/>
        </p:nvPicPr>
        <p:blipFill>
          <a:blip r:embed="rId2"/>
          <a:stretch>
            <a:fillRect/>
          </a:stretch>
        </p:blipFill>
        <p:spPr>
          <a:xfrm>
            <a:off x="6971615" y="1540727"/>
            <a:ext cx="4076701" cy="3200401"/>
          </a:xfrm>
          <a:prstGeom prst="rect">
            <a:avLst/>
          </a:prstGeom>
          <a:ln w="12700">
            <a:miter lim="400000"/>
          </a:ln>
        </p:spPr>
      </p:pic>
      <p:sp>
        <p:nvSpPr>
          <p:cNvPr id="615"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Basic plotting and visualizing of results</a:t>
            </a:r>
          </a:p>
        </p:txBody>
      </p:sp>
      <p:pic>
        <p:nvPicPr>
          <p:cNvPr id="616" name="Image" descr="Image"/>
          <p:cNvPicPr>
            <a:picLocks noChangeAspect="1"/>
          </p:cNvPicPr>
          <p:nvPr/>
        </p:nvPicPr>
        <p:blipFill>
          <a:blip r:embed="rId3"/>
          <a:stretch>
            <a:fillRect/>
          </a:stretch>
        </p:blipFill>
        <p:spPr>
          <a:xfrm>
            <a:off x="702193" y="1898435"/>
            <a:ext cx="5661352" cy="3061131"/>
          </a:xfrm>
          <a:prstGeom prst="rect">
            <a:avLst/>
          </a:prstGeom>
          <a:ln w="12700">
            <a:miter lim="400000"/>
          </a:ln>
        </p:spPr>
      </p:pic>
      <p:sp>
        <p:nvSpPr>
          <p:cNvPr id="617" name="Initial"/>
          <p:cNvSpPr txBox="1"/>
          <p:nvPr/>
        </p:nvSpPr>
        <p:spPr>
          <a:xfrm>
            <a:off x="3577833" y="1713694"/>
            <a:ext cx="597921"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Initial</a:t>
            </a:r>
          </a:p>
        </p:txBody>
      </p:sp>
      <p:sp>
        <p:nvSpPr>
          <p:cNvPr id="618" name="Shrunk"/>
          <p:cNvSpPr txBox="1"/>
          <p:nvPr/>
        </p:nvSpPr>
        <p:spPr>
          <a:xfrm>
            <a:off x="8867814" y="1713694"/>
            <a:ext cx="72295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Shrunk</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Basic plotting and visualizing of results</a:t>
            </a:r>
          </a:p>
        </p:txBody>
      </p:sp>
      <p:sp>
        <p:nvSpPr>
          <p:cNvPr id="621" name="VolcanoPlot"/>
          <p:cNvSpPr txBox="1"/>
          <p:nvPr/>
        </p:nvSpPr>
        <p:spPr>
          <a:xfrm>
            <a:off x="8032556" y="1425621"/>
            <a:ext cx="119500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VolcanoPlot</a:t>
            </a:r>
          </a:p>
        </p:txBody>
      </p:sp>
      <p:pic>
        <p:nvPicPr>
          <p:cNvPr id="622" name="Image" descr="Image"/>
          <p:cNvPicPr>
            <a:picLocks noChangeAspect="1"/>
          </p:cNvPicPr>
          <p:nvPr/>
        </p:nvPicPr>
        <p:blipFill>
          <a:blip r:embed="rId2"/>
          <a:stretch>
            <a:fillRect/>
          </a:stretch>
        </p:blipFill>
        <p:spPr>
          <a:xfrm>
            <a:off x="6608154" y="1741477"/>
            <a:ext cx="4485379" cy="3978834"/>
          </a:xfrm>
          <a:prstGeom prst="rect">
            <a:avLst/>
          </a:prstGeom>
          <a:ln w="12700">
            <a:miter lim="400000"/>
          </a:ln>
        </p:spPr>
      </p:pic>
      <p:pic>
        <p:nvPicPr>
          <p:cNvPr id="623" name="Image" descr="Image"/>
          <p:cNvPicPr>
            <a:picLocks noChangeAspect="1"/>
          </p:cNvPicPr>
          <p:nvPr/>
        </p:nvPicPr>
        <p:blipFill>
          <a:blip r:embed="rId3"/>
          <a:stretch>
            <a:fillRect/>
          </a:stretch>
        </p:blipFill>
        <p:spPr>
          <a:xfrm>
            <a:off x="691388" y="1679166"/>
            <a:ext cx="5227020" cy="4103455"/>
          </a:xfrm>
          <a:prstGeom prst="rect">
            <a:avLst/>
          </a:prstGeom>
          <a:ln w="12700">
            <a:miter lim="400000"/>
          </a:ln>
        </p:spPr>
      </p:pic>
      <p:sp>
        <p:nvSpPr>
          <p:cNvPr id="624" name="Shrunk"/>
          <p:cNvSpPr txBox="1"/>
          <p:nvPr/>
        </p:nvSpPr>
        <p:spPr>
          <a:xfrm>
            <a:off x="3073123" y="1890969"/>
            <a:ext cx="72295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Shrunk</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Basic plotting and visualizing of results</a:t>
            </a:r>
          </a:p>
        </p:txBody>
      </p:sp>
      <p:pic>
        <p:nvPicPr>
          <p:cNvPr id="627" name="Image" descr="Image"/>
          <p:cNvPicPr>
            <a:picLocks noChangeAspect="1"/>
          </p:cNvPicPr>
          <p:nvPr/>
        </p:nvPicPr>
        <p:blipFill>
          <a:blip r:embed="rId2"/>
          <a:stretch>
            <a:fillRect/>
          </a:stretch>
        </p:blipFill>
        <p:spPr>
          <a:xfrm>
            <a:off x="514371" y="1237370"/>
            <a:ext cx="3411661" cy="3749608"/>
          </a:xfrm>
          <a:prstGeom prst="rect">
            <a:avLst/>
          </a:prstGeom>
          <a:ln w="12700">
            <a:miter lim="400000"/>
          </a:ln>
        </p:spPr>
      </p:pic>
      <p:pic>
        <p:nvPicPr>
          <p:cNvPr id="628" name="Image" descr="Image"/>
          <p:cNvPicPr>
            <a:picLocks noChangeAspect="1"/>
          </p:cNvPicPr>
          <p:nvPr/>
        </p:nvPicPr>
        <p:blipFill>
          <a:blip r:embed="rId3"/>
          <a:stretch>
            <a:fillRect/>
          </a:stretch>
        </p:blipFill>
        <p:spPr>
          <a:xfrm>
            <a:off x="1280800" y="5375068"/>
            <a:ext cx="9062241" cy="537868"/>
          </a:xfrm>
          <a:prstGeom prst="rect">
            <a:avLst/>
          </a:prstGeom>
          <a:ln w="12700">
            <a:miter lim="400000"/>
          </a:ln>
        </p:spPr>
      </p:pic>
      <p:pic>
        <p:nvPicPr>
          <p:cNvPr id="629" name="Image" descr="Image"/>
          <p:cNvPicPr>
            <a:picLocks noChangeAspect="1"/>
          </p:cNvPicPr>
          <p:nvPr/>
        </p:nvPicPr>
        <p:blipFill>
          <a:blip r:embed="rId4"/>
          <a:stretch>
            <a:fillRect/>
          </a:stretch>
        </p:blipFill>
        <p:spPr>
          <a:xfrm>
            <a:off x="4303437" y="1400655"/>
            <a:ext cx="3354517" cy="3583414"/>
          </a:xfrm>
          <a:prstGeom prst="rect">
            <a:avLst/>
          </a:prstGeom>
          <a:ln w="12700">
            <a:miter lim="400000"/>
          </a:ln>
        </p:spPr>
      </p:pic>
      <p:pic>
        <p:nvPicPr>
          <p:cNvPr id="630" name="Image" descr="Image"/>
          <p:cNvPicPr>
            <a:picLocks noChangeAspect="1"/>
          </p:cNvPicPr>
          <p:nvPr/>
        </p:nvPicPr>
        <p:blipFill>
          <a:blip r:embed="rId5"/>
          <a:stretch>
            <a:fillRect/>
          </a:stretch>
        </p:blipFill>
        <p:spPr>
          <a:xfrm>
            <a:off x="7826785" y="1320467"/>
            <a:ext cx="3282222" cy="3583414"/>
          </a:xfrm>
          <a:prstGeom prst="rect">
            <a:avLst/>
          </a:prstGeom>
          <a:ln w="12700">
            <a:miter lim="400000"/>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Basic plotting and visualizing of results</a:t>
            </a:r>
          </a:p>
        </p:txBody>
      </p:sp>
      <p:pic>
        <p:nvPicPr>
          <p:cNvPr id="633" name="Image" descr="Image"/>
          <p:cNvPicPr>
            <a:picLocks noChangeAspect="1"/>
          </p:cNvPicPr>
          <p:nvPr/>
        </p:nvPicPr>
        <p:blipFill>
          <a:blip r:embed="rId3"/>
          <a:stretch>
            <a:fillRect/>
          </a:stretch>
        </p:blipFill>
        <p:spPr>
          <a:xfrm>
            <a:off x="4476252" y="837004"/>
            <a:ext cx="3780716" cy="5566728"/>
          </a:xfrm>
          <a:prstGeom prst="rect">
            <a:avLst/>
          </a:prstGeom>
          <a:ln w="12700">
            <a:miter lim="400000"/>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Basic plotting and visualizing of results</a:t>
            </a:r>
          </a:p>
        </p:txBody>
      </p:sp>
      <p:pic>
        <p:nvPicPr>
          <p:cNvPr id="638" name="Image" descr="Image"/>
          <p:cNvPicPr>
            <a:picLocks noChangeAspect="1"/>
          </p:cNvPicPr>
          <p:nvPr/>
        </p:nvPicPr>
        <p:blipFill>
          <a:blip r:embed="rId3"/>
          <a:stretch>
            <a:fillRect/>
          </a:stretch>
        </p:blipFill>
        <p:spPr>
          <a:xfrm>
            <a:off x="1767084" y="1227050"/>
            <a:ext cx="8657833" cy="387023"/>
          </a:xfrm>
          <a:prstGeom prst="rect">
            <a:avLst/>
          </a:prstGeom>
          <a:ln w="12700">
            <a:miter lim="400000"/>
          </a:ln>
        </p:spPr>
      </p:pic>
      <p:pic>
        <p:nvPicPr>
          <p:cNvPr id="639" name="Image" descr="Image"/>
          <p:cNvPicPr>
            <a:picLocks noChangeAspect="1"/>
          </p:cNvPicPr>
          <p:nvPr/>
        </p:nvPicPr>
        <p:blipFill>
          <a:blip r:embed="rId4"/>
          <a:stretch>
            <a:fillRect/>
          </a:stretch>
        </p:blipFill>
        <p:spPr>
          <a:xfrm>
            <a:off x="4377012" y="1647641"/>
            <a:ext cx="3282860" cy="4816267"/>
          </a:xfrm>
          <a:prstGeom prst="rect">
            <a:avLst/>
          </a:prstGeom>
          <a:ln w="12700">
            <a:miter lim="400000"/>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Image" descr="Image"/>
          <p:cNvPicPr>
            <a:picLocks noChangeAspect="1"/>
          </p:cNvPicPr>
          <p:nvPr/>
        </p:nvPicPr>
        <p:blipFill>
          <a:blip r:embed="rId3"/>
          <a:stretch>
            <a:fillRect/>
          </a:stretch>
        </p:blipFill>
        <p:spPr>
          <a:xfrm>
            <a:off x="367584" y="1707087"/>
            <a:ext cx="5820811" cy="2414397"/>
          </a:xfrm>
          <a:prstGeom prst="rect">
            <a:avLst/>
          </a:prstGeom>
          <a:ln w="12700">
            <a:miter lim="400000"/>
          </a:ln>
        </p:spPr>
      </p:pic>
      <p:sp>
        <p:nvSpPr>
          <p:cNvPr id="181" name="Microarray"/>
          <p:cNvSpPr txBox="1"/>
          <p:nvPr/>
        </p:nvSpPr>
        <p:spPr>
          <a:xfrm>
            <a:off x="2910900" y="1323270"/>
            <a:ext cx="107407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a:lvl1pPr>
          </a:lstStyle>
          <a:p>
            <a:r>
              <a:rPr sz="1800"/>
              <a:t>Microarray</a:t>
            </a:r>
          </a:p>
        </p:txBody>
      </p:sp>
      <p:sp>
        <p:nvSpPr>
          <p:cNvPr id="182" name="Technical Bias in expression analysis"/>
          <p:cNvSpPr txBox="1"/>
          <p:nvPr/>
        </p:nvSpPr>
        <p:spPr>
          <a:xfrm>
            <a:off x="3587035" y="106443"/>
            <a:ext cx="4642168"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Technical Bias in expression analysis</a:t>
            </a:r>
          </a:p>
        </p:txBody>
      </p:sp>
      <p:sp>
        <p:nvSpPr>
          <p:cNvPr id="183" name="Joel Parker"/>
          <p:cNvSpPr txBox="1"/>
          <p:nvPr/>
        </p:nvSpPr>
        <p:spPr>
          <a:xfrm>
            <a:off x="10605789" y="6103987"/>
            <a:ext cx="140211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400" dirty="0"/>
              <a:t>Joel Parker</a:t>
            </a:r>
          </a:p>
        </p:txBody>
      </p:sp>
      <p:pic>
        <p:nvPicPr>
          <p:cNvPr id="184" name="Image" descr="Image"/>
          <p:cNvPicPr>
            <a:picLocks noChangeAspect="1"/>
          </p:cNvPicPr>
          <p:nvPr/>
        </p:nvPicPr>
        <p:blipFill>
          <a:blip r:embed="rId4"/>
          <a:stretch>
            <a:fillRect/>
          </a:stretch>
        </p:blipFill>
        <p:spPr>
          <a:xfrm>
            <a:off x="7140442" y="1817819"/>
            <a:ext cx="4346773" cy="3607439"/>
          </a:xfrm>
          <a:prstGeom prst="rect">
            <a:avLst/>
          </a:prstGeom>
          <a:ln w="12700">
            <a:miter lim="400000"/>
          </a:ln>
        </p:spPr>
      </p:pic>
      <p:pic>
        <p:nvPicPr>
          <p:cNvPr id="185" name="Image" descr="Image"/>
          <p:cNvPicPr>
            <a:picLocks noChangeAspect="1"/>
          </p:cNvPicPr>
          <p:nvPr/>
        </p:nvPicPr>
        <p:blipFill>
          <a:blip r:embed="rId5"/>
          <a:stretch>
            <a:fillRect/>
          </a:stretch>
        </p:blipFill>
        <p:spPr>
          <a:xfrm>
            <a:off x="10145375" y="5456286"/>
            <a:ext cx="387351" cy="647701"/>
          </a:xfrm>
          <a:prstGeom prst="rect">
            <a:avLst/>
          </a:prstGeom>
          <a:ln w="12700">
            <a:miter lim="400000"/>
          </a:ln>
        </p:spPr>
      </p:pic>
      <p:sp>
        <p:nvSpPr>
          <p:cNvPr id="186" name="RNA-seq"/>
          <p:cNvSpPr txBox="1"/>
          <p:nvPr/>
        </p:nvSpPr>
        <p:spPr>
          <a:xfrm>
            <a:off x="8991655" y="1463920"/>
            <a:ext cx="854336"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a:lvl1pPr>
          </a:lstStyle>
          <a:p>
            <a:r>
              <a:rPr sz="1800"/>
              <a:t>RNA-seq</a:t>
            </a:r>
          </a:p>
        </p:txBody>
      </p:sp>
      <p:sp>
        <p:nvSpPr>
          <p:cNvPr id="187" name="Luo et al., MAQC-II 2010"/>
          <p:cNvSpPr txBox="1"/>
          <p:nvPr/>
        </p:nvSpPr>
        <p:spPr>
          <a:xfrm>
            <a:off x="798933" y="4172431"/>
            <a:ext cx="1447512" cy="2383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defTabSz="457200">
              <a:lnSpc>
                <a:spcPct val="117999"/>
              </a:lnSpc>
              <a:defRPr sz="2200">
                <a:solidFill>
                  <a:srgbClr val="000000"/>
                </a:solidFill>
              </a:defRPr>
            </a:lvl1pPr>
          </a:lstStyle>
          <a:p>
            <a:r>
              <a:rPr sz="1100"/>
              <a:t>Luo et al., MAQC-II 2010</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3"/>
          <a:stretch>
            <a:fillRect/>
          </a:stretch>
        </p:blipFill>
        <p:spPr>
          <a:xfrm>
            <a:off x="4048189" y="1268790"/>
            <a:ext cx="4095623" cy="4950362"/>
          </a:xfrm>
          <a:prstGeom prst="rect">
            <a:avLst/>
          </a:prstGeom>
          <a:ln w="12700">
            <a:miter lim="400000"/>
          </a:ln>
        </p:spPr>
      </p:pic>
      <p:sp>
        <p:nvSpPr>
          <p:cNvPr id="644" name="Filter by Fold Change"/>
          <p:cNvSpPr txBox="1"/>
          <p:nvPr/>
        </p:nvSpPr>
        <p:spPr>
          <a:xfrm>
            <a:off x="4521022" y="349040"/>
            <a:ext cx="271414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Filter by Fold Change</a:t>
            </a:r>
          </a:p>
        </p:txBody>
      </p:sp>
      <p:pic>
        <p:nvPicPr>
          <p:cNvPr id="645" name="Image" descr="Image"/>
          <p:cNvPicPr>
            <a:picLocks noChangeAspect="1"/>
          </p:cNvPicPr>
          <p:nvPr/>
        </p:nvPicPr>
        <p:blipFill>
          <a:blip r:embed="rId4"/>
          <a:stretch>
            <a:fillRect/>
          </a:stretch>
        </p:blipFill>
        <p:spPr>
          <a:xfrm>
            <a:off x="2851360" y="1141587"/>
            <a:ext cx="6489280" cy="368388"/>
          </a:xfrm>
          <a:prstGeom prst="rect">
            <a:avLst/>
          </a:prstGeom>
          <a:ln w="12700">
            <a:miter lim="400000"/>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Lecture 4 - Advanced Experimental Designs and Batch Effects"/>
          <p:cNvSpPr txBox="1"/>
          <p:nvPr/>
        </p:nvSpPr>
        <p:spPr>
          <a:xfrm>
            <a:off x="763334" y="3172520"/>
            <a:ext cx="9512476"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6000"/>
            </a:lvl1pPr>
          </a:lstStyle>
          <a:p>
            <a:r>
              <a:rPr sz="3000"/>
              <a:t>Lecture 4 - Advanced Experimental Designs and Batch Effects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Data sets to illustrate"/>
          <p:cNvSpPr txBox="1"/>
          <p:nvPr/>
        </p:nvSpPr>
        <p:spPr>
          <a:xfrm>
            <a:off x="4515536" y="242884"/>
            <a:ext cx="2764539"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Data sets to illustrate</a:t>
            </a:r>
          </a:p>
        </p:txBody>
      </p:sp>
      <p:sp>
        <p:nvSpPr>
          <p:cNvPr id="652" name="GSE102560 - shRNA KD of SWI/SNF subunits…"/>
          <p:cNvSpPr txBox="1"/>
          <p:nvPr/>
        </p:nvSpPr>
        <p:spPr>
          <a:xfrm>
            <a:off x="4492295" y="947912"/>
            <a:ext cx="211115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GSE102560 - shRNA KD of SWI/SNF subunits</a:t>
            </a:r>
          </a:p>
          <a:p>
            <a:pPr lvl="1"/>
            <a:r>
              <a:rPr sz="900"/>
              <a:t>-GSE10260_count_matrix.csv.gz </a:t>
            </a:r>
          </a:p>
        </p:txBody>
      </p:sp>
      <p:sp>
        <p:nvSpPr>
          <p:cNvPr id="653" name="4 Groups - NS, Brg1, Brm, Double"/>
          <p:cNvSpPr txBox="1"/>
          <p:nvPr/>
        </p:nvSpPr>
        <p:spPr>
          <a:xfrm>
            <a:off x="4518570" y="1381800"/>
            <a:ext cx="159979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4 Groups - NS, Brg1, Brm, Double</a:t>
            </a:r>
          </a:p>
        </p:txBody>
      </p:sp>
      <p:sp>
        <p:nvSpPr>
          <p:cNvPr id="654" name="arid2_es.Rda…"/>
          <p:cNvSpPr txBox="1"/>
          <p:nvPr/>
        </p:nvSpPr>
        <p:spPr>
          <a:xfrm>
            <a:off x="4459757" y="3195603"/>
            <a:ext cx="2204130" cy="466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arid2_es.Rda</a:t>
            </a:r>
          </a:p>
          <a:p>
            <a:r>
              <a:rPr sz="900"/>
              <a:t>mouse - ARID2 KO vs WT ES cells </a:t>
            </a:r>
          </a:p>
          <a:p>
            <a:r>
              <a:rPr sz="900"/>
              <a:t>4 treatment conditions (ES, EB, FGF24, FGF48)</a:t>
            </a:r>
          </a:p>
        </p:txBody>
      </p:sp>
      <p:sp>
        <p:nvSpPr>
          <p:cNvPr id="655" name="load(arid2_es.Rda)…"/>
          <p:cNvSpPr txBox="1"/>
          <p:nvPr/>
        </p:nvSpPr>
        <p:spPr>
          <a:xfrm>
            <a:off x="4909735" y="4131780"/>
            <a:ext cx="1410643"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load(arid2_es.Rda)</a:t>
            </a:r>
          </a:p>
          <a:p>
            <a:r>
              <a:rPr sz="900"/>
              <a:t>dds is a then a DESeqDataSet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Batch effects"/>
          <p:cNvSpPr txBox="1"/>
          <p:nvPr/>
        </p:nvSpPr>
        <p:spPr>
          <a:xfrm>
            <a:off x="4860249" y="105928"/>
            <a:ext cx="169745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Batch effects</a:t>
            </a:r>
          </a:p>
        </p:txBody>
      </p:sp>
      <p:graphicFrame>
        <p:nvGraphicFramePr>
          <p:cNvPr id="660" name="Table"/>
          <p:cNvGraphicFramePr/>
          <p:nvPr/>
        </p:nvGraphicFramePr>
        <p:xfrm>
          <a:off x="1244084" y="1487962"/>
          <a:ext cx="3187728" cy="3061193"/>
        </p:xfrm>
        <a:graphic>
          <a:graphicData uri="http://schemas.openxmlformats.org/drawingml/2006/table">
            <a:tbl>
              <a:tblPr firstRow="1" firstCol="1"/>
              <a:tblGrid>
                <a:gridCol w="1060459">
                  <a:extLst>
                    <a:ext uri="{9D8B030D-6E8A-4147-A177-3AD203B41FA5}">
                      <a16:colId xmlns:a16="http://schemas.microsoft.com/office/drawing/2014/main" val="20000"/>
                    </a:ext>
                  </a:extLst>
                </a:gridCol>
                <a:gridCol w="1060459">
                  <a:extLst>
                    <a:ext uri="{9D8B030D-6E8A-4147-A177-3AD203B41FA5}">
                      <a16:colId xmlns:a16="http://schemas.microsoft.com/office/drawing/2014/main" val="20001"/>
                    </a:ext>
                  </a:extLst>
                </a:gridCol>
                <a:gridCol w="1060459">
                  <a:extLst>
                    <a:ext uri="{9D8B030D-6E8A-4147-A177-3AD203B41FA5}">
                      <a16:colId xmlns:a16="http://schemas.microsoft.com/office/drawing/2014/main" val="20002"/>
                    </a:ext>
                  </a:extLst>
                </a:gridCol>
              </a:tblGrid>
              <a:tr h="610968">
                <a:tc>
                  <a:txBody>
                    <a:bodyPr/>
                    <a:lstStyle/>
                    <a:p>
                      <a:pPr defTabSz="914400">
                        <a:tabLst>
                          <a:tab pos="1663700" algn="l"/>
                        </a:tabLst>
                        <a:defRPr b="0"/>
                      </a:pPr>
                      <a:r>
                        <a:rPr sz="1600" b="1"/>
                        <a:t>Sample</a:t>
                      </a:r>
                    </a:p>
                  </a:txBody>
                  <a:tcPr marL="25400" marR="25400" marT="25400" marB="25400" anchor="ctr" horzOverflow="overflow"/>
                </a:tc>
                <a:tc>
                  <a:txBody>
                    <a:bodyPr/>
                    <a:lstStyle/>
                    <a:p>
                      <a:pPr defTabSz="914400">
                        <a:tabLst>
                          <a:tab pos="1663700" algn="l"/>
                        </a:tabLst>
                        <a:defRPr b="0"/>
                      </a:pPr>
                      <a:r>
                        <a:rPr sz="1600" b="1"/>
                        <a:t>Condition</a:t>
                      </a:r>
                    </a:p>
                  </a:txBody>
                  <a:tcPr marL="25400" marR="25400" marT="25400" marB="25400" anchor="ctr" horzOverflow="overflow"/>
                </a:tc>
                <a:tc>
                  <a:txBody>
                    <a:bodyPr/>
                    <a:lstStyle/>
                    <a:p>
                      <a:pPr defTabSz="914400">
                        <a:tabLst>
                          <a:tab pos="1663700" algn="l"/>
                        </a:tabLst>
                        <a:defRPr b="0"/>
                      </a:pPr>
                      <a:r>
                        <a:rPr sz="1600" b="1"/>
                        <a:t>Batch</a:t>
                      </a:r>
                    </a:p>
                  </a:txBody>
                  <a:tcPr marL="25400" marR="25400" marT="25400" marB="25400" anchor="ctr" horzOverflow="overflow"/>
                </a:tc>
                <a:extLst>
                  <a:ext uri="{0D108BD9-81ED-4DB2-BD59-A6C34878D82A}">
                    <a16:rowId xmlns:a16="http://schemas.microsoft.com/office/drawing/2014/main" val="10000"/>
                  </a:ext>
                </a:extLst>
              </a:tr>
              <a:tr h="610968">
                <a:tc>
                  <a:txBody>
                    <a:bodyPr/>
                    <a:lstStyle/>
                    <a:p>
                      <a:pPr defTabSz="914400">
                        <a:tabLst>
                          <a:tab pos="1663700" algn="l"/>
                        </a:tabLst>
                        <a:defRPr b="0"/>
                      </a:pPr>
                      <a:r>
                        <a:rPr sz="1600" b="1"/>
                        <a:t>1</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1"/>
                  </a:ext>
                </a:extLst>
              </a:tr>
              <a:tr h="610968">
                <a:tc>
                  <a:txBody>
                    <a:bodyPr/>
                    <a:lstStyle/>
                    <a:p>
                      <a:pPr defTabSz="914400">
                        <a:tabLst>
                          <a:tab pos="1663700" algn="l"/>
                        </a:tabLst>
                        <a:defRPr b="0"/>
                      </a:pPr>
                      <a:r>
                        <a:rPr sz="1600" b="1"/>
                        <a:t>2</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2"/>
                  </a:ext>
                </a:extLst>
              </a:tr>
              <a:tr h="610968">
                <a:tc>
                  <a:txBody>
                    <a:bodyPr/>
                    <a:lstStyle/>
                    <a:p>
                      <a:pPr defTabSz="914400">
                        <a:tabLst>
                          <a:tab pos="1663700" algn="l"/>
                        </a:tabLst>
                        <a:defRPr b="0"/>
                      </a:pPr>
                      <a:r>
                        <a:rPr sz="1600" b="1"/>
                        <a:t>3</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3"/>
                  </a:ext>
                </a:extLst>
              </a:tr>
              <a:tr h="610968">
                <a:tc>
                  <a:txBody>
                    <a:bodyPr/>
                    <a:lstStyle/>
                    <a:p>
                      <a:pPr defTabSz="914400">
                        <a:tabLst>
                          <a:tab pos="1663700" algn="l"/>
                        </a:tabLst>
                        <a:defRPr b="0"/>
                      </a:pPr>
                      <a:r>
                        <a:rPr sz="1600" b="1"/>
                        <a:t>4</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4"/>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Batch effects"/>
          <p:cNvSpPr txBox="1"/>
          <p:nvPr/>
        </p:nvSpPr>
        <p:spPr>
          <a:xfrm>
            <a:off x="4860249" y="105928"/>
            <a:ext cx="169745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Batch effects</a:t>
            </a:r>
          </a:p>
        </p:txBody>
      </p:sp>
      <p:graphicFrame>
        <p:nvGraphicFramePr>
          <p:cNvPr id="665" name="Table"/>
          <p:cNvGraphicFramePr/>
          <p:nvPr/>
        </p:nvGraphicFramePr>
        <p:xfrm>
          <a:off x="1244084" y="1487962"/>
          <a:ext cx="3187728" cy="3061193"/>
        </p:xfrm>
        <a:graphic>
          <a:graphicData uri="http://schemas.openxmlformats.org/drawingml/2006/table">
            <a:tbl>
              <a:tblPr firstRow="1" firstCol="1"/>
              <a:tblGrid>
                <a:gridCol w="1060459">
                  <a:extLst>
                    <a:ext uri="{9D8B030D-6E8A-4147-A177-3AD203B41FA5}">
                      <a16:colId xmlns:a16="http://schemas.microsoft.com/office/drawing/2014/main" val="20000"/>
                    </a:ext>
                  </a:extLst>
                </a:gridCol>
                <a:gridCol w="1060459">
                  <a:extLst>
                    <a:ext uri="{9D8B030D-6E8A-4147-A177-3AD203B41FA5}">
                      <a16:colId xmlns:a16="http://schemas.microsoft.com/office/drawing/2014/main" val="20001"/>
                    </a:ext>
                  </a:extLst>
                </a:gridCol>
                <a:gridCol w="1060459">
                  <a:extLst>
                    <a:ext uri="{9D8B030D-6E8A-4147-A177-3AD203B41FA5}">
                      <a16:colId xmlns:a16="http://schemas.microsoft.com/office/drawing/2014/main" val="20002"/>
                    </a:ext>
                  </a:extLst>
                </a:gridCol>
              </a:tblGrid>
              <a:tr h="610968">
                <a:tc>
                  <a:txBody>
                    <a:bodyPr/>
                    <a:lstStyle/>
                    <a:p>
                      <a:pPr defTabSz="914400">
                        <a:tabLst>
                          <a:tab pos="1663700" algn="l"/>
                        </a:tabLst>
                        <a:defRPr b="0"/>
                      </a:pPr>
                      <a:r>
                        <a:rPr sz="1600" b="1"/>
                        <a:t>Sample</a:t>
                      </a:r>
                    </a:p>
                  </a:txBody>
                  <a:tcPr marL="25400" marR="25400" marT="25400" marB="25400" anchor="ctr" horzOverflow="overflow"/>
                </a:tc>
                <a:tc>
                  <a:txBody>
                    <a:bodyPr/>
                    <a:lstStyle/>
                    <a:p>
                      <a:pPr defTabSz="914400">
                        <a:tabLst>
                          <a:tab pos="1663700" algn="l"/>
                        </a:tabLst>
                        <a:defRPr b="0"/>
                      </a:pPr>
                      <a:r>
                        <a:rPr sz="1600" b="1"/>
                        <a:t>Condition</a:t>
                      </a:r>
                    </a:p>
                  </a:txBody>
                  <a:tcPr marL="25400" marR="25400" marT="25400" marB="25400" anchor="ctr" horzOverflow="overflow"/>
                </a:tc>
                <a:tc>
                  <a:txBody>
                    <a:bodyPr/>
                    <a:lstStyle/>
                    <a:p>
                      <a:pPr defTabSz="914400">
                        <a:tabLst>
                          <a:tab pos="1663700" algn="l"/>
                        </a:tabLst>
                        <a:defRPr b="0"/>
                      </a:pPr>
                      <a:r>
                        <a:rPr sz="1600" b="1"/>
                        <a:t>Batch</a:t>
                      </a:r>
                    </a:p>
                  </a:txBody>
                  <a:tcPr marL="25400" marR="25400" marT="25400" marB="25400" anchor="ctr" horzOverflow="overflow"/>
                </a:tc>
                <a:extLst>
                  <a:ext uri="{0D108BD9-81ED-4DB2-BD59-A6C34878D82A}">
                    <a16:rowId xmlns:a16="http://schemas.microsoft.com/office/drawing/2014/main" val="10000"/>
                  </a:ext>
                </a:extLst>
              </a:tr>
              <a:tr h="610968">
                <a:tc>
                  <a:txBody>
                    <a:bodyPr/>
                    <a:lstStyle/>
                    <a:p>
                      <a:pPr defTabSz="914400">
                        <a:tabLst>
                          <a:tab pos="1663700" algn="l"/>
                        </a:tabLst>
                        <a:defRPr b="0"/>
                      </a:pPr>
                      <a:r>
                        <a:rPr sz="1600" b="1"/>
                        <a:t>1</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1"/>
                  </a:ext>
                </a:extLst>
              </a:tr>
              <a:tr h="610968">
                <a:tc>
                  <a:txBody>
                    <a:bodyPr/>
                    <a:lstStyle/>
                    <a:p>
                      <a:pPr defTabSz="914400">
                        <a:tabLst>
                          <a:tab pos="1663700" algn="l"/>
                        </a:tabLst>
                        <a:defRPr b="0"/>
                      </a:pPr>
                      <a:r>
                        <a:rPr sz="1600" b="1"/>
                        <a:t>2</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2"/>
                  </a:ext>
                </a:extLst>
              </a:tr>
              <a:tr h="610968">
                <a:tc>
                  <a:txBody>
                    <a:bodyPr/>
                    <a:lstStyle/>
                    <a:p>
                      <a:pPr defTabSz="914400">
                        <a:tabLst>
                          <a:tab pos="1663700" algn="l"/>
                        </a:tabLst>
                        <a:defRPr b="0"/>
                      </a:pPr>
                      <a:r>
                        <a:rPr sz="1600" b="1"/>
                        <a:t>3</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3"/>
                  </a:ext>
                </a:extLst>
              </a:tr>
              <a:tr h="610968">
                <a:tc>
                  <a:txBody>
                    <a:bodyPr/>
                    <a:lstStyle/>
                    <a:p>
                      <a:pPr defTabSz="914400">
                        <a:tabLst>
                          <a:tab pos="1663700" algn="l"/>
                        </a:tabLst>
                        <a:defRPr b="0"/>
                      </a:pPr>
                      <a:r>
                        <a:rPr sz="1600" b="1"/>
                        <a:t>4</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4"/>
                  </a:ext>
                </a:extLst>
              </a:tr>
            </a:tbl>
          </a:graphicData>
        </a:graphic>
      </p:graphicFrame>
      <p:graphicFrame>
        <p:nvGraphicFramePr>
          <p:cNvPr id="666" name="Table"/>
          <p:cNvGraphicFramePr/>
          <p:nvPr/>
        </p:nvGraphicFramePr>
        <p:xfrm>
          <a:off x="6646907" y="1487962"/>
          <a:ext cx="3187728" cy="3061193"/>
        </p:xfrm>
        <a:graphic>
          <a:graphicData uri="http://schemas.openxmlformats.org/drawingml/2006/table">
            <a:tbl>
              <a:tblPr firstRow="1" firstCol="1"/>
              <a:tblGrid>
                <a:gridCol w="1060459">
                  <a:extLst>
                    <a:ext uri="{9D8B030D-6E8A-4147-A177-3AD203B41FA5}">
                      <a16:colId xmlns:a16="http://schemas.microsoft.com/office/drawing/2014/main" val="20000"/>
                    </a:ext>
                  </a:extLst>
                </a:gridCol>
                <a:gridCol w="1060459">
                  <a:extLst>
                    <a:ext uri="{9D8B030D-6E8A-4147-A177-3AD203B41FA5}">
                      <a16:colId xmlns:a16="http://schemas.microsoft.com/office/drawing/2014/main" val="20001"/>
                    </a:ext>
                  </a:extLst>
                </a:gridCol>
                <a:gridCol w="1060459">
                  <a:extLst>
                    <a:ext uri="{9D8B030D-6E8A-4147-A177-3AD203B41FA5}">
                      <a16:colId xmlns:a16="http://schemas.microsoft.com/office/drawing/2014/main" val="20002"/>
                    </a:ext>
                  </a:extLst>
                </a:gridCol>
              </a:tblGrid>
              <a:tr h="610968">
                <a:tc>
                  <a:txBody>
                    <a:bodyPr/>
                    <a:lstStyle/>
                    <a:p>
                      <a:pPr defTabSz="914400">
                        <a:tabLst>
                          <a:tab pos="1663700" algn="l"/>
                        </a:tabLst>
                        <a:defRPr b="0"/>
                      </a:pPr>
                      <a:r>
                        <a:rPr sz="1600" b="1"/>
                        <a:t>Sample</a:t>
                      </a:r>
                    </a:p>
                  </a:txBody>
                  <a:tcPr marL="25400" marR="25400" marT="25400" marB="25400" anchor="ctr" horzOverflow="overflow"/>
                </a:tc>
                <a:tc>
                  <a:txBody>
                    <a:bodyPr/>
                    <a:lstStyle/>
                    <a:p>
                      <a:pPr defTabSz="914400">
                        <a:tabLst>
                          <a:tab pos="1663700" algn="l"/>
                        </a:tabLst>
                        <a:defRPr b="0"/>
                      </a:pPr>
                      <a:r>
                        <a:rPr sz="1600" b="1"/>
                        <a:t>Condition</a:t>
                      </a:r>
                    </a:p>
                  </a:txBody>
                  <a:tcPr marL="25400" marR="25400" marT="25400" marB="25400" anchor="ctr" horzOverflow="overflow"/>
                </a:tc>
                <a:tc>
                  <a:txBody>
                    <a:bodyPr/>
                    <a:lstStyle/>
                    <a:p>
                      <a:pPr defTabSz="914400">
                        <a:tabLst>
                          <a:tab pos="1663700" algn="l"/>
                        </a:tabLst>
                        <a:defRPr b="0"/>
                      </a:pPr>
                      <a:r>
                        <a:rPr sz="1600" b="1"/>
                        <a:t>Batch</a:t>
                      </a:r>
                    </a:p>
                  </a:txBody>
                  <a:tcPr marL="25400" marR="25400" marT="25400" marB="25400" anchor="ctr" horzOverflow="overflow"/>
                </a:tc>
                <a:extLst>
                  <a:ext uri="{0D108BD9-81ED-4DB2-BD59-A6C34878D82A}">
                    <a16:rowId xmlns:a16="http://schemas.microsoft.com/office/drawing/2014/main" val="10000"/>
                  </a:ext>
                </a:extLst>
              </a:tr>
              <a:tr h="610968">
                <a:tc>
                  <a:txBody>
                    <a:bodyPr/>
                    <a:lstStyle/>
                    <a:p>
                      <a:pPr defTabSz="914400">
                        <a:tabLst>
                          <a:tab pos="1663700" algn="l"/>
                        </a:tabLst>
                        <a:defRPr b="0"/>
                      </a:pPr>
                      <a:r>
                        <a:rPr sz="1600" b="1"/>
                        <a:t>1</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1"/>
                  </a:ext>
                </a:extLst>
              </a:tr>
              <a:tr h="610968">
                <a:tc>
                  <a:txBody>
                    <a:bodyPr/>
                    <a:lstStyle/>
                    <a:p>
                      <a:pPr defTabSz="914400">
                        <a:tabLst>
                          <a:tab pos="1663700" algn="l"/>
                        </a:tabLst>
                        <a:defRPr b="0"/>
                      </a:pPr>
                      <a:r>
                        <a:rPr sz="1600" b="1"/>
                        <a:t>2</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2"/>
                  </a:ext>
                </a:extLst>
              </a:tr>
              <a:tr h="610968">
                <a:tc>
                  <a:txBody>
                    <a:bodyPr/>
                    <a:lstStyle/>
                    <a:p>
                      <a:pPr defTabSz="914400">
                        <a:tabLst>
                          <a:tab pos="1663700" algn="l"/>
                        </a:tabLst>
                        <a:defRPr b="0"/>
                      </a:pPr>
                      <a:r>
                        <a:rPr sz="1600" b="1"/>
                        <a:t>3</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3"/>
                  </a:ext>
                </a:extLst>
              </a:tr>
              <a:tr h="610968">
                <a:tc>
                  <a:txBody>
                    <a:bodyPr/>
                    <a:lstStyle/>
                    <a:p>
                      <a:pPr defTabSz="914400">
                        <a:tabLst>
                          <a:tab pos="1663700" algn="l"/>
                        </a:tabLst>
                        <a:defRPr b="0"/>
                      </a:pPr>
                      <a:r>
                        <a:rPr sz="1600" b="1"/>
                        <a:t>4</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4"/>
                  </a:ext>
                </a:extLst>
              </a:tr>
            </a:tbl>
          </a:graphicData>
        </a:graphic>
      </p:graphicFrame>
      <p:sp>
        <p:nvSpPr>
          <p:cNvPr id="667" name="X"/>
          <p:cNvSpPr txBox="1"/>
          <p:nvPr/>
        </p:nvSpPr>
        <p:spPr>
          <a:xfrm>
            <a:off x="1112018" y="-88029"/>
            <a:ext cx="2877391" cy="6206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80000" b="1">
                <a:solidFill>
                  <a:schemeClr val="accent5">
                    <a:lumOff val="-29866"/>
                  </a:schemeClr>
                </a:solidFill>
              </a:defRPr>
            </a:lvl1pPr>
          </a:lstStyle>
          <a:p>
            <a:r>
              <a:rPr sz="40000"/>
              <a:t>X</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1" name="Image" descr="Image"/>
          <p:cNvPicPr>
            <a:picLocks noChangeAspect="1"/>
          </p:cNvPicPr>
          <p:nvPr/>
        </p:nvPicPr>
        <p:blipFill>
          <a:blip r:embed="rId2"/>
          <a:stretch>
            <a:fillRect/>
          </a:stretch>
        </p:blipFill>
        <p:spPr>
          <a:xfrm>
            <a:off x="1732115" y="1361460"/>
            <a:ext cx="9303392" cy="3695868"/>
          </a:xfrm>
          <a:prstGeom prst="rect">
            <a:avLst/>
          </a:prstGeom>
          <a:ln w="12700">
            <a:miter lim="400000"/>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3" name="Image" descr="Image"/>
          <p:cNvPicPr>
            <a:picLocks noChangeAspect="1"/>
          </p:cNvPicPr>
          <p:nvPr/>
        </p:nvPicPr>
        <p:blipFill>
          <a:blip r:embed="rId3"/>
          <a:stretch>
            <a:fillRect/>
          </a:stretch>
        </p:blipFill>
        <p:spPr>
          <a:xfrm>
            <a:off x="6187637" y="1762505"/>
            <a:ext cx="4934800" cy="3881695"/>
          </a:xfrm>
          <a:prstGeom prst="rect">
            <a:avLst/>
          </a:prstGeom>
          <a:ln w="12700">
            <a:miter lim="400000"/>
          </a:ln>
        </p:spPr>
      </p:pic>
      <p:sp>
        <p:nvSpPr>
          <p:cNvPr id="674" name="PC Plot including batch and condition"/>
          <p:cNvSpPr txBox="1"/>
          <p:nvPr/>
        </p:nvSpPr>
        <p:spPr>
          <a:xfrm>
            <a:off x="3327578" y="283038"/>
            <a:ext cx="479900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PC Plot including batch and condition</a:t>
            </a:r>
          </a:p>
        </p:txBody>
      </p:sp>
      <p:pic>
        <p:nvPicPr>
          <p:cNvPr id="675" name="Image" descr="Image"/>
          <p:cNvPicPr>
            <a:picLocks noChangeAspect="1"/>
          </p:cNvPicPr>
          <p:nvPr/>
        </p:nvPicPr>
        <p:blipFill>
          <a:blip r:embed="rId4"/>
          <a:stretch>
            <a:fillRect/>
          </a:stretch>
        </p:blipFill>
        <p:spPr>
          <a:xfrm>
            <a:off x="364495" y="1784841"/>
            <a:ext cx="5427345" cy="1356837"/>
          </a:xfrm>
          <a:prstGeom prst="rect">
            <a:avLst/>
          </a:prstGeom>
          <a:ln w="12700">
            <a:miter lim="400000"/>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9" name="Image" descr="Image"/>
          <p:cNvPicPr>
            <a:picLocks noChangeAspect="1"/>
          </p:cNvPicPr>
          <p:nvPr/>
        </p:nvPicPr>
        <p:blipFill>
          <a:blip r:embed="rId2"/>
          <a:stretch>
            <a:fillRect/>
          </a:stretch>
        </p:blipFill>
        <p:spPr>
          <a:xfrm>
            <a:off x="1710508" y="1779151"/>
            <a:ext cx="3371851" cy="3098801"/>
          </a:xfrm>
          <a:prstGeom prst="rect">
            <a:avLst/>
          </a:prstGeom>
          <a:ln w="12700">
            <a:miter lim="400000"/>
          </a:ln>
        </p:spPr>
      </p:pic>
      <p:sp>
        <p:nvSpPr>
          <p:cNvPr id="680" name="Strong difference between replicates…"/>
          <p:cNvSpPr txBox="1"/>
          <p:nvPr/>
        </p:nvSpPr>
        <p:spPr>
          <a:xfrm>
            <a:off x="1957886" y="1381434"/>
            <a:ext cx="182421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Strong difference between replicates</a:t>
            </a:r>
          </a:p>
          <a:p>
            <a:r>
              <a:rPr sz="900"/>
              <a:t>But no difference between conditions</a:t>
            </a:r>
          </a:p>
        </p:txBody>
      </p:sp>
      <p:sp>
        <p:nvSpPr>
          <p:cNvPr id="681" name="MT1G"/>
          <p:cNvSpPr txBox="1"/>
          <p:nvPr/>
        </p:nvSpPr>
        <p:spPr>
          <a:xfrm>
            <a:off x="3019428" y="5135906"/>
            <a:ext cx="33663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MT1G</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3" name="Image" descr="Image"/>
          <p:cNvPicPr>
            <a:picLocks noChangeAspect="1"/>
          </p:cNvPicPr>
          <p:nvPr/>
        </p:nvPicPr>
        <p:blipFill>
          <a:blip r:embed="rId2"/>
          <a:stretch>
            <a:fillRect/>
          </a:stretch>
        </p:blipFill>
        <p:spPr>
          <a:xfrm>
            <a:off x="1710508" y="1779151"/>
            <a:ext cx="3371851" cy="3098801"/>
          </a:xfrm>
          <a:prstGeom prst="rect">
            <a:avLst/>
          </a:prstGeom>
          <a:ln w="12700">
            <a:miter lim="400000"/>
          </a:ln>
        </p:spPr>
      </p:pic>
      <p:pic>
        <p:nvPicPr>
          <p:cNvPr id="684" name="Image" descr="Image"/>
          <p:cNvPicPr>
            <a:picLocks noChangeAspect="1"/>
          </p:cNvPicPr>
          <p:nvPr/>
        </p:nvPicPr>
        <p:blipFill>
          <a:blip r:embed="rId3"/>
          <a:stretch>
            <a:fillRect/>
          </a:stretch>
        </p:blipFill>
        <p:spPr>
          <a:xfrm>
            <a:off x="6842844" y="1675869"/>
            <a:ext cx="3565337" cy="3305364"/>
          </a:xfrm>
          <a:prstGeom prst="rect">
            <a:avLst/>
          </a:prstGeom>
          <a:ln w="12700">
            <a:miter lim="400000"/>
          </a:ln>
        </p:spPr>
      </p:pic>
      <p:sp>
        <p:nvSpPr>
          <p:cNvPr id="685" name="Strong difference between replicates…"/>
          <p:cNvSpPr txBox="1"/>
          <p:nvPr/>
        </p:nvSpPr>
        <p:spPr>
          <a:xfrm>
            <a:off x="1957886" y="1381434"/>
            <a:ext cx="182421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Strong difference between replicates</a:t>
            </a:r>
          </a:p>
          <a:p>
            <a:r>
              <a:rPr sz="900"/>
              <a:t>But no difference between conditions</a:t>
            </a:r>
          </a:p>
        </p:txBody>
      </p:sp>
      <p:sp>
        <p:nvSpPr>
          <p:cNvPr id="686" name="Strong difference between replicates…"/>
          <p:cNvSpPr txBox="1"/>
          <p:nvPr/>
        </p:nvSpPr>
        <p:spPr>
          <a:xfrm>
            <a:off x="7218590" y="1250314"/>
            <a:ext cx="1788951"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Strong difference between replicates</a:t>
            </a:r>
          </a:p>
          <a:p>
            <a:r>
              <a:rPr sz="900"/>
              <a:t>Still difference between groups</a:t>
            </a:r>
          </a:p>
        </p:txBody>
      </p:sp>
      <p:sp>
        <p:nvSpPr>
          <p:cNvPr id="687" name="CDC42EP2"/>
          <p:cNvSpPr txBox="1"/>
          <p:nvPr/>
        </p:nvSpPr>
        <p:spPr>
          <a:xfrm>
            <a:off x="8298663" y="5135906"/>
            <a:ext cx="53219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CDC42EP2</a:t>
            </a:r>
          </a:p>
        </p:txBody>
      </p:sp>
      <p:sp>
        <p:nvSpPr>
          <p:cNvPr id="688" name="MT1G"/>
          <p:cNvSpPr txBox="1"/>
          <p:nvPr/>
        </p:nvSpPr>
        <p:spPr>
          <a:xfrm>
            <a:off x="3019428" y="5135906"/>
            <a:ext cx="33663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MT1G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How to handle Batch Effects"/>
          <p:cNvSpPr txBox="1"/>
          <p:nvPr/>
        </p:nvSpPr>
        <p:spPr>
          <a:xfrm>
            <a:off x="3867563" y="283166"/>
            <a:ext cx="354667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a:lvl1pPr>
          </a:lstStyle>
          <a:p>
            <a:r>
              <a:rPr sz="2400"/>
              <a:t>How to handle Batch Effects</a:t>
            </a:r>
          </a:p>
        </p:txBody>
      </p:sp>
      <p:sp>
        <p:nvSpPr>
          <p:cNvPr id="691" name="The easy way - we know which samples came from which batches"/>
          <p:cNvSpPr txBox="1"/>
          <p:nvPr/>
        </p:nvSpPr>
        <p:spPr>
          <a:xfrm>
            <a:off x="3067514" y="1516161"/>
            <a:ext cx="5170005"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a:lvl1pPr>
          </a:lstStyle>
          <a:p>
            <a:r>
              <a:rPr sz="1500"/>
              <a:t>The easy way - we know which samples came from which batches</a:t>
            </a:r>
          </a:p>
        </p:txBody>
      </p:sp>
      <p:sp>
        <p:nvSpPr>
          <p:cNvPr id="692" name="DESeqDataSet(counts, colData, design = ~ batch + condition)"/>
          <p:cNvSpPr txBox="1"/>
          <p:nvPr/>
        </p:nvSpPr>
        <p:spPr>
          <a:xfrm>
            <a:off x="2575782" y="2653786"/>
            <a:ext cx="11578362"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600" b="1"/>
            </a:pPr>
            <a:r>
              <a:t>DESeqDataSet(counts, colData, design = ~ batch + condition)</a:t>
            </a:r>
          </a:p>
        </p:txBody>
      </p:sp>
      <p:sp>
        <p:nvSpPr>
          <p:cNvPr id="693" name="assay(vsd) &lt;- limma::removeBatchEffect(assay(vsd), batch = vsd$rep)"/>
          <p:cNvSpPr txBox="1"/>
          <p:nvPr/>
        </p:nvSpPr>
        <p:spPr>
          <a:xfrm>
            <a:off x="2136388" y="4035892"/>
            <a:ext cx="6611938"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assay(vsd) &lt;- limma::removeBatchEffect(assay(vsd), batch = vsd$rep)</a:t>
            </a:r>
          </a:p>
        </p:txBody>
      </p:sp>
      <p:sp>
        <p:nvSpPr>
          <p:cNvPr id="694" name="For Differential expression analysis - account for them in the DESeq design formula - Does not change underlying data"/>
          <p:cNvSpPr txBox="1"/>
          <p:nvPr/>
        </p:nvSpPr>
        <p:spPr>
          <a:xfrm>
            <a:off x="1212249" y="2639609"/>
            <a:ext cx="5573642"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For Differential expression analysis - </a:t>
            </a:r>
            <a:r>
              <a:rPr sz="900" b="1"/>
              <a:t>account</a:t>
            </a:r>
            <a:r>
              <a:rPr sz="900"/>
              <a:t> for them in the DESeq design formula - Does not change underlying data</a:t>
            </a:r>
          </a:p>
        </p:txBody>
      </p:sp>
      <p:sp>
        <p:nvSpPr>
          <p:cNvPr id="695" name="For visualizing - correct the matrix to remove the effect"/>
          <p:cNvSpPr txBox="1"/>
          <p:nvPr/>
        </p:nvSpPr>
        <p:spPr>
          <a:xfrm>
            <a:off x="1257011" y="3768008"/>
            <a:ext cx="2644955"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For visualizing - correct the matrix to </a:t>
            </a:r>
            <a:r>
              <a:rPr sz="900" b="1"/>
              <a:t>remove</a:t>
            </a:r>
            <a:r>
              <a:rPr sz="900"/>
              <a:t> the effect</a:t>
            </a:r>
          </a:p>
        </p:txBody>
      </p:sp>
      <p:sp>
        <p:nvSpPr>
          <p:cNvPr id="696" name="This alters the data in the variance stabilized matrix  based on the batch information in the replicate column of our design matrix"/>
          <p:cNvSpPr txBox="1"/>
          <p:nvPr/>
        </p:nvSpPr>
        <p:spPr>
          <a:xfrm>
            <a:off x="1468330" y="4441968"/>
            <a:ext cx="6076985"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This alters the data in the variance stabilized matrix  based on the batch information in the replicate column of our design matrix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2"/>
          <a:stretch>
            <a:fillRect/>
          </a:stretch>
        </p:blipFill>
        <p:spPr>
          <a:xfrm>
            <a:off x="1570745" y="1162964"/>
            <a:ext cx="8586571" cy="4532072"/>
          </a:xfrm>
          <a:prstGeom prst="rect">
            <a:avLst/>
          </a:prstGeom>
          <a:ln w="12700">
            <a:miter lim="400000"/>
          </a:ln>
        </p:spPr>
      </p:pic>
      <p:sp>
        <p:nvSpPr>
          <p:cNvPr id="192" name="RNA-seq biases"/>
          <p:cNvSpPr txBox="1"/>
          <p:nvPr/>
        </p:nvSpPr>
        <p:spPr>
          <a:xfrm>
            <a:off x="4769245" y="261012"/>
            <a:ext cx="201119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RNA-seq biases</a:t>
            </a:r>
          </a:p>
        </p:txBody>
      </p:sp>
      <p:sp>
        <p:nvSpPr>
          <p:cNvPr id="193" name="Joel Parker"/>
          <p:cNvSpPr txBox="1"/>
          <p:nvPr/>
        </p:nvSpPr>
        <p:spPr>
          <a:xfrm>
            <a:off x="10809493" y="6355277"/>
            <a:ext cx="56425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Joel Parker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0" name="Image" descr="Image"/>
          <p:cNvPicPr>
            <a:picLocks noChangeAspect="1"/>
          </p:cNvPicPr>
          <p:nvPr/>
        </p:nvPicPr>
        <p:blipFill>
          <a:blip r:embed="rId3"/>
          <a:stretch>
            <a:fillRect/>
          </a:stretch>
        </p:blipFill>
        <p:spPr>
          <a:xfrm>
            <a:off x="6814305" y="1500393"/>
            <a:ext cx="4628657" cy="3857214"/>
          </a:xfrm>
          <a:prstGeom prst="rect">
            <a:avLst/>
          </a:prstGeom>
          <a:ln w="12700">
            <a:miter lim="400000"/>
          </a:ln>
        </p:spPr>
      </p:pic>
      <p:sp>
        <p:nvSpPr>
          <p:cNvPr id="701" name="~ batch + condition"/>
          <p:cNvSpPr txBox="1"/>
          <p:nvPr/>
        </p:nvSpPr>
        <p:spPr>
          <a:xfrm>
            <a:off x="5438028" y="251672"/>
            <a:ext cx="187724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 batch + condition</a:t>
            </a:r>
          </a:p>
        </p:txBody>
      </p:sp>
      <p:pic>
        <p:nvPicPr>
          <p:cNvPr id="702" name="Image" descr="Image"/>
          <p:cNvPicPr>
            <a:picLocks noChangeAspect="1"/>
          </p:cNvPicPr>
          <p:nvPr/>
        </p:nvPicPr>
        <p:blipFill>
          <a:blip r:embed="rId4"/>
          <a:stretch>
            <a:fillRect/>
          </a:stretch>
        </p:blipFill>
        <p:spPr>
          <a:xfrm>
            <a:off x="718908" y="2401944"/>
            <a:ext cx="5540326" cy="2820036"/>
          </a:xfrm>
          <a:prstGeom prst="rect">
            <a:avLst/>
          </a:prstGeom>
          <a:ln w="12700">
            <a:miter lim="400000"/>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 name="Image" descr="Image"/>
          <p:cNvPicPr>
            <a:picLocks noChangeAspect="1"/>
          </p:cNvPicPr>
          <p:nvPr/>
        </p:nvPicPr>
        <p:blipFill>
          <a:blip r:embed="rId3"/>
          <a:stretch>
            <a:fillRect/>
          </a:stretch>
        </p:blipFill>
        <p:spPr>
          <a:xfrm>
            <a:off x="6372813" y="1255197"/>
            <a:ext cx="5528979" cy="4849615"/>
          </a:xfrm>
          <a:prstGeom prst="rect">
            <a:avLst/>
          </a:prstGeom>
          <a:ln w="12700">
            <a:miter lim="400000"/>
          </a:ln>
        </p:spPr>
      </p:pic>
      <p:pic>
        <p:nvPicPr>
          <p:cNvPr id="707" name="Image" descr="Image"/>
          <p:cNvPicPr>
            <a:picLocks noChangeAspect="1"/>
          </p:cNvPicPr>
          <p:nvPr/>
        </p:nvPicPr>
        <p:blipFill>
          <a:blip r:embed="rId4"/>
          <a:stretch>
            <a:fillRect/>
          </a:stretch>
        </p:blipFill>
        <p:spPr>
          <a:xfrm>
            <a:off x="300032" y="1360918"/>
            <a:ext cx="5896512" cy="4638174"/>
          </a:xfrm>
          <a:prstGeom prst="rect">
            <a:avLst/>
          </a:prstGeom>
          <a:ln w="12700">
            <a:miter lim="400000"/>
          </a:ln>
        </p:spPr>
      </p:pic>
      <p:sp>
        <p:nvSpPr>
          <p:cNvPr id="708" name="no correction"/>
          <p:cNvSpPr txBox="1"/>
          <p:nvPr/>
        </p:nvSpPr>
        <p:spPr>
          <a:xfrm>
            <a:off x="2355404" y="1042666"/>
            <a:ext cx="68127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no correction</a:t>
            </a:r>
          </a:p>
        </p:txBody>
      </p:sp>
      <p:sp>
        <p:nvSpPr>
          <p:cNvPr id="709" name="correction"/>
          <p:cNvSpPr txBox="1"/>
          <p:nvPr/>
        </p:nvSpPr>
        <p:spPr>
          <a:xfrm>
            <a:off x="8682900" y="1042666"/>
            <a:ext cx="53380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correction</a:t>
            </a:r>
          </a:p>
        </p:txBody>
      </p:sp>
      <p:sp>
        <p:nvSpPr>
          <p:cNvPr id="710" name="limma::removeBatchEffect()"/>
          <p:cNvSpPr txBox="1"/>
          <p:nvPr/>
        </p:nvSpPr>
        <p:spPr>
          <a:xfrm>
            <a:off x="4853716" y="223196"/>
            <a:ext cx="273158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limma::removeBatchEffect()</a:t>
            </a:r>
          </a:p>
        </p:txBody>
      </p:sp>
      <p:pic>
        <p:nvPicPr>
          <p:cNvPr id="711" name="Image" descr="Image"/>
          <p:cNvPicPr>
            <a:picLocks noChangeAspect="1"/>
          </p:cNvPicPr>
          <p:nvPr/>
        </p:nvPicPr>
        <p:blipFill>
          <a:blip r:embed="rId5"/>
          <a:stretch>
            <a:fillRect/>
          </a:stretch>
        </p:blipFill>
        <p:spPr>
          <a:xfrm>
            <a:off x="3255870" y="505203"/>
            <a:ext cx="5896512" cy="409007"/>
          </a:xfrm>
          <a:prstGeom prst="rect">
            <a:avLst/>
          </a:prstGeom>
          <a:ln w="12700">
            <a:miter lim="400000"/>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Finding Batch Effects"/>
          <p:cNvSpPr txBox="1"/>
          <p:nvPr/>
        </p:nvSpPr>
        <p:spPr>
          <a:xfrm>
            <a:off x="4314923" y="416096"/>
            <a:ext cx="268849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Finding Batch Effects</a:t>
            </a:r>
          </a:p>
        </p:txBody>
      </p:sp>
      <p:sp>
        <p:nvSpPr>
          <p:cNvPr id="716" name="What if you don’t know the batches, but suspect there is a batch effect?"/>
          <p:cNvSpPr txBox="1"/>
          <p:nvPr/>
        </p:nvSpPr>
        <p:spPr>
          <a:xfrm>
            <a:off x="3002280" y="1314528"/>
            <a:ext cx="5656998"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a:lvl1pPr>
          </a:lstStyle>
          <a:p>
            <a:r>
              <a:rPr sz="1500"/>
              <a:t>What if you don’t know the batches, but suspect there is a batch effect?</a:t>
            </a:r>
          </a:p>
        </p:txBody>
      </p:sp>
      <p:pic>
        <p:nvPicPr>
          <p:cNvPr id="717" name="Image" descr="Image"/>
          <p:cNvPicPr>
            <a:picLocks noChangeAspect="1"/>
          </p:cNvPicPr>
          <p:nvPr/>
        </p:nvPicPr>
        <p:blipFill>
          <a:blip r:embed="rId3"/>
          <a:stretch>
            <a:fillRect/>
          </a:stretch>
        </p:blipFill>
        <p:spPr>
          <a:xfrm>
            <a:off x="712510" y="1834920"/>
            <a:ext cx="4724868" cy="4135375"/>
          </a:xfrm>
          <a:prstGeom prst="rect">
            <a:avLst/>
          </a:prstGeom>
          <a:ln w="12700">
            <a:miter lim="400000"/>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Specific two models…"/>
          <p:cNvSpPr txBox="1"/>
          <p:nvPr/>
        </p:nvSpPr>
        <p:spPr>
          <a:xfrm>
            <a:off x="802522" y="1851368"/>
            <a:ext cx="2686633" cy="466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r>
              <a:rPr sz="900"/>
              <a:t>Specific two models</a:t>
            </a:r>
          </a:p>
          <a:p>
            <a:pPr algn="l"/>
            <a:r>
              <a:rPr sz="900"/>
              <a:t>full  = ~condition {the effect(s) we care about } </a:t>
            </a:r>
          </a:p>
          <a:p>
            <a:pPr algn="l"/>
            <a:r>
              <a:rPr sz="900"/>
              <a:t>reduced = ~1 { everything else , here just the intercept  }</a:t>
            </a:r>
          </a:p>
        </p:txBody>
      </p:sp>
      <p:sp>
        <p:nvSpPr>
          <p:cNvPr id="722" name="Finding unknown variation/batch effects"/>
          <p:cNvSpPr txBox="1"/>
          <p:nvPr/>
        </p:nvSpPr>
        <p:spPr>
          <a:xfrm>
            <a:off x="3266042" y="77437"/>
            <a:ext cx="5235344"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Finding unknown variation/batch effects</a:t>
            </a:r>
          </a:p>
        </p:txBody>
      </p:sp>
      <p:sp>
        <p:nvSpPr>
          <p:cNvPr id="723" name="package - sva…"/>
          <p:cNvSpPr txBox="1"/>
          <p:nvPr/>
        </p:nvSpPr>
        <p:spPr>
          <a:xfrm>
            <a:off x="812649" y="1149146"/>
            <a:ext cx="169597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b="1"/>
            </a:pPr>
            <a:r>
              <a:rPr sz="900"/>
              <a:t>package - sva</a:t>
            </a:r>
          </a:p>
          <a:p>
            <a:pPr algn="l"/>
            <a:r>
              <a:rPr sz="900"/>
              <a:t>* could also use RUVseq or comBat</a:t>
            </a:r>
          </a:p>
        </p:txBody>
      </p:sp>
      <p:pic>
        <p:nvPicPr>
          <p:cNvPr id="724" name="Image" descr="Image"/>
          <p:cNvPicPr>
            <a:picLocks noChangeAspect="1"/>
          </p:cNvPicPr>
          <p:nvPr/>
        </p:nvPicPr>
        <p:blipFill>
          <a:blip r:embed="rId3"/>
          <a:stretch>
            <a:fillRect/>
          </a:stretch>
        </p:blipFill>
        <p:spPr>
          <a:xfrm>
            <a:off x="442604" y="2454095"/>
            <a:ext cx="6615064" cy="1949811"/>
          </a:xfrm>
          <a:prstGeom prst="rect">
            <a:avLst/>
          </a:prstGeom>
          <a:ln w="12700">
            <a:miter lim="400000"/>
          </a:ln>
        </p:spPr>
      </p:pic>
      <p:pic>
        <p:nvPicPr>
          <p:cNvPr id="725" name="Image" descr="Image"/>
          <p:cNvPicPr>
            <a:picLocks noChangeAspect="1"/>
          </p:cNvPicPr>
          <p:nvPr/>
        </p:nvPicPr>
        <p:blipFill>
          <a:blip r:embed="rId4"/>
          <a:stretch>
            <a:fillRect/>
          </a:stretch>
        </p:blipFill>
        <p:spPr>
          <a:xfrm>
            <a:off x="7537313" y="1348688"/>
            <a:ext cx="2142859" cy="2808182"/>
          </a:xfrm>
          <a:prstGeom prst="rect">
            <a:avLst/>
          </a:prstGeom>
          <a:ln w="12700">
            <a:miter lim="400000"/>
          </a:ln>
        </p:spPr>
      </p:pic>
      <p:sp>
        <p:nvSpPr>
          <p:cNvPr id="726" name="Surrogate Variables…"/>
          <p:cNvSpPr txBox="1"/>
          <p:nvPr/>
        </p:nvSpPr>
        <p:spPr>
          <a:xfrm>
            <a:off x="6639142" y="4740198"/>
            <a:ext cx="327333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Surrogate Variables</a:t>
            </a:r>
          </a:p>
          <a:p>
            <a:pPr algn="l"/>
            <a:r>
              <a:rPr sz="900"/>
              <a:t>They can be incorporated in to our design just like any other variable</a:t>
            </a:r>
          </a:p>
        </p:txBody>
      </p:sp>
      <p:sp>
        <p:nvSpPr>
          <p:cNvPr id="727" name="Line"/>
          <p:cNvSpPr/>
          <p:nvPr/>
        </p:nvSpPr>
        <p:spPr>
          <a:xfrm flipH="1" flipV="1">
            <a:off x="8315754" y="4260386"/>
            <a:ext cx="405769" cy="405769"/>
          </a:xfrm>
          <a:prstGeom prst="line">
            <a:avLst/>
          </a:prstGeom>
          <a:ln w="25400">
            <a:solidFill>
              <a:srgbClr val="000000"/>
            </a:solidFill>
            <a:miter lim="400000"/>
            <a:tailEnd type="triangle"/>
          </a:ln>
        </p:spPr>
        <p:txBody>
          <a:bodyPr lIns="25400" tIns="25400" rIns="25400" bIns="25400" anchor="ctr"/>
          <a:lstStyle/>
          <a:p>
            <a:endParaRPr sz="900"/>
          </a:p>
        </p:txBody>
      </p:sp>
      <p:sp>
        <p:nvSpPr>
          <p:cNvPr id="728" name="Line"/>
          <p:cNvSpPr/>
          <p:nvPr/>
        </p:nvSpPr>
        <p:spPr>
          <a:xfrm flipV="1">
            <a:off x="9131762" y="4252945"/>
            <a:ext cx="113865" cy="423493"/>
          </a:xfrm>
          <a:prstGeom prst="line">
            <a:avLst/>
          </a:prstGeom>
          <a:ln w="25400">
            <a:solidFill>
              <a:srgbClr val="000000"/>
            </a:solidFill>
            <a:miter lim="400000"/>
            <a:tailEnd type="triangle"/>
          </a:ln>
        </p:spPr>
        <p:txBody>
          <a:bodyPr lIns="25400" tIns="25400" rIns="25400" bIns="25400" anchor="ctr"/>
          <a:lstStyle/>
          <a:p>
            <a:endParaRPr sz="9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Finding unknown variation/batch effects"/>
          <p:cNvSpPr txBox="1"/>
          <p:nvPr/>
        </p:nvSpPr>
        <p:spPr>
          <a:xfrm>
            <a:off x="3266042" y="77437"/>
            <a:ext cx="5235344"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Finding unknown variation/batch effects</a:t>
            </a:r>
          </a:p>
        </p:txBody>
      </p:sp>
      <p:pic>
        <p:nvPicPr>
          <p:cNvPr id="733" name="Image" descr="Image"/>
          <p:cNvPicPr>
            <a:picLocks noChangeAspect="1"/>
          </p:cNvPicPr>
          <p:nvPr/>
        </p:nvPicPr>
        <p:blipFill>
          <a:blip r:embed="rId3"/>
          <a:stretch>
            <a:fillRect/>
          </a:stretch>
        </p:blipFill>
        <p:spPr>
          <a:xfrm>
            <a:off x="6265091" y="1231431"/>
            <a:ext cx="4619535" cy="2296493"/>
          </a:xfrm>
          <a:prstGeom prst="rect">
            <a:avLst/>
          </a:prstGeom>
          <a:ln w="12700">
            <a:miter lim="400000"/>
          </a:ln>
        </p:spPr>
      </p:pic>
      <p:pic>
        <p:nvPicPr>
          <p:cNvPr id="734" name="Image" descr="Image"/>
          <p:cNvPicPr>
            <a:picLocks noChangeAspect="1"/>
          </p:cNvPicPr>
          <p:nvPr/>
        </p:nvPicPr>
        <p:blipFill>
          <a:blip r:embed="rId4"/>
          <a:stretch>
            <a:fillRect/>
          </a:stretch>
        </p:blipFill>
        <p:spPr>
          <a:xfrm>
            <a:off x="6254724" y="3641032"/>
            <a:ext cx="4640268" cy="2074160"/>
          </a:xfrm>
          <a:prstGeom prst="rect">
            <a:avLst/>
          </a:prstGeom>
          <a:ln w="12700">
            <a:miter lim="400000"/>
          </a:ln>
        </p:spPr>
      </p:pic>
      <p:pic>
        <p:nvPicPr>
          <p:cNvPr id="735" name="Image" descr="Image"/>
          <p:cNvPicPr>
            <a:picLocks noChangeAspect="1"/>
          </p:cNvPicPr>
          <p:nvPr/>
        </p:nvPicPr>
        <p:blipFill>
          <a:blip r:embed="rId5"/>
          <a:stretch>
            <a:fillRect/>
          </a:stretch>
        </p:blipFill>
        <p:spPr>
          <a:xfrm>
            <a:off x="366466" y="1557433"/>
            <a:ext cx="5167091" cy="997607"/>
          </a:xfrm>
          <a:prstGeom prst="rect">
            <a:avLst/>
          </a:prstGeom>
          <a:ln w="12700">
            <a:miter lim="400000"/>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We can use the surrogate variables to correct the actual counts, just like we did with known batches before"/>
          <p:cNvSpPr txBox="1"/>
          <p:nvPr/>
        </p:nvSpPr>
        <p:spPr>
          <a:xfrm>
            <a:off x="1558348" y="320666"/>
            <a:ext cx="9226855"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4800" b="1"/>
            </a:lvl1pPr>
          </a:lstStyle>
          <a:p>
            <a:r>
              <a:rPr sz="2400"/>
              <a:t>We can use the surrogate variables to correct the actual counts, just like we did with known batches before</a:t>
            </a:r>
          </a:p>
        </p:txBody>
      </p:sp>
      <p:pic>
        <p:nvPicPr>
          <p:cNvPr id="740" name="Image" descr="Image"/>
          <p:cNvPicPr>
            <a:picLocks noChangeAspect="1"/>
          </p:cNvPicPr>
          <p:nvPr/>
        </p:nvPicPr>
        <p:blipFill>
          <a:blip r:embed="rId2"/>
          <a:stretch>
            <a:fillRect/>
          </a:stretch>
        </p:blipFill>
        <p:spPr>
          <a:xfrm>
            <a:off x="922206" y="1379861"/>
            <a:ext cx="10499138" cy="857380"/>
          </a:xfrm>
          <a:prstGeom prst="rect">
            <a:avLst/>
          </a:prstGeom>
          <a:ln w="12700">
            <a:miter lim="400000"/>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2" name="Image" descr="Image"/>
          <p:cNvPicPr>
            <a:picLocks noChangeAspect="1"/>
          </p:cNvPicPr>
          <p:nvPr/>
        </p:nvPicPr>
        <p:blipFill>
          <a:blip r:embed="rId2"/>
          <a:stretch>
            <a:fillRect/>
          </a:stretch>
        </p:blipFill>
        <p:spPr>
          <a:xfrm>
            <a:off x="385943" y="2092902"/>
            <a:ext cx="10861540" cy="3268413"/>
          </a:xfrm>
          <a:prstGeom prst="rect">
            <a:avLst/>
          </a:prstGeom>
          <a:ln w="12700">
            <a:miter lim="400000"/>
          </a:ln>
        </p:spPr>
      </p:pic>
      <p:sp>
        <p:nvSpPr>
          <p:cNvPr id="743" name="uncorrected"/>
          <p:cNvSpPr txBox="1"/>
          <p:nvPr/>
        </p:nvSpPr>
        <p:spPr>
          <a:xfrm>
            <a:off x="1548222" y="2104416"/>
            <a:ext cx="62517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uncorrected</a:t>
            </a:r>
          </a:p>
        </p:txBody>
      </p:sp>
      <p:sp>
        <p:nvSpPr>
          <p:cNvPr id="744" name="known batches"/>
          <p:cNvSpPr txBox="1"/>
          <p:nvPr/>
        </p:nvSpPr>
        <p:spPr>
          <a:xfrm>
            <a:off x="4991937" y="2104416"/>
            <a:ext cx="75982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known batches</a:t>
            </a:r>
          </a:p>
        </p:txBody>
      </p:sp>
      <p:sp>
        <p:nvSpPr>
          <p:cNvPr id="745" name="surrogate variables"/>
          <p:cNvSpPr txBox="1"/>
          <p:nvPr/>
        </p:nvSpPr>
        <p:spPr>
          <a:xfrm>
            <a:off x="8524653" y="2104416"/>
            <a:ext cx="94897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surrogate variables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How do we know these methods are actually working?"/>
          <p:cNvSpPr txBox="1"/>
          <p:nvPr/>
        </p:nvSpPr>
        <p:spPr>
          <a:xfrm>
            <a:off x="2099996" y="450060"/>
            <a:ext cx="703827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How do we know these methods are actually working?</a:t>
            </a:r>
          </a:p>
        </p:txBody>
      </p:sp>
      <p:sp>
        <p:nvSpPr>
          <p:cNvPr id="748" name="Controls!"/>
          <p:cNvSpPr txBox="1"/>
          <p:nvPr/>
        </p:nvSpPr>
        <p:spPr>
          <a:xfrm>
            <a:off x="5298376" y="3172520"/>
            <a:ext cx="1482585"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6000"/>
            </a:lvl1pPr>
          </a:lstStyle>
          <a:p>
            <a:r>
              <a:rPr sz="3000"/>
              <a:t>Controls!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Permute your sample labels and test"/>
          <p:cNvSpPr txBox="1"/>
          <p:nvPr/>
        </p:nvSpPr>
        <p:spPr>
          <a:xfrm>
            <a:off x="3167468" y="205215"/>
            <a:ext cx="471276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Permute your sample labels and test</a:t>
            </a:r>
          </a:p>
        </p:txBody>
      </p:sp>
      <p:pic>
        <p:nvPicPr>
          <p:cNvPr id="751" name="Image" descr="Image"/>
          <p:cNvPicPr>
            <a:picLocks noChangeAspect="1"/>
          </p:cNvPicPr>
          <p:nvPr/>
        </p:nvPicPr>
        <p:blipFill>
          <a:blip r:embed="rId2"/>
          <a:stretch>
            <a:fillRect/>
          </a:stretch>
        </p:blipFill>
        <p:spPr>
          <a:xfrm>
            <a:off x="1571867" y="1753783"/>
            <a:ext cx="2161902" cy="3350435"/>
          </a:xfrm>
          <a:prstGeom prst="rect">
            <a:avLst/>
          </a:prstGeom>
          <a:ln w="12700">
            <a:miter lim="400000"/>
          </a:ln>
        </p:spPr>
      </p:pic>
      <p:sp>
        <p:nvSpPr>
          <p:cNvPr id="752" name="Correct"/>
          <p:cNvSpPr txBox="1"/>
          <p:nvPr/>
        </p:nvSpPr>
        <p:spPr>
          <a:xfrm>
            <a:off x="2370268" y="1494629"/>
            <a:ext cx="397545"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Correct</a:t>
            </a:r>
          </a:p>
        </p:txBody>
      </p:sp>
      <p:pic>
        <p:nvPicPr>
          <p:cNvPr id="753" name="Image" descr="Image"/>
          <p:cNvPicPr>
            <a:picLocks noChangeAspect="1"/>
          </p:cNvPicPr>
          <p:nvPr/>
        </p:nvPicPr>
        <p:blipFill>
          <a:blip r:embed="rId3"/>
          <a:stretch>
            <a:fillRect/>
          </a:stretch>
        </p:blipFill>
        <p:spPr>
          <a:xfrm>
            <a:off x="4008324" y="1750953"/>
            <a:ext cx="2161902" cy="3356094"/>
          </a:xfrm>
          <a:prstGeom prst="rect">
            <a:avLst/>
          </a:prstGeom>
          <a:ln w="12700">
            <a:miter lim="400000"/>
          </a:ln>
        </p:spPr>
      </p:pic>
      <p:sp>
        <p:nvSpPr>
          <p:cNvPr id="754" name="Shuffled"/>
          <p:cNvSpPr txBox="1"/>
          <p:nvPr/>
        </p:nvSpPr>
        <p:spPr>
          <a:xfrm>
            <a:off x="4698134" y="1494629"/>
            <a:ext cx="44242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Shuffled</a:t>
            </a:r>
          </a:p>
        </p:txBody>
      </p:sp>
      <p:pic>
        <p:nvPicPr>
          <p:cNvPr id="755" name="Image" descr="Image"/>
          <p:cNvPicPr>
            <a:picLocks noChangeAspect="1"/>
          </p:cNvPicPr>
          <p:nvPr/>
        </p:nvPicPr>
        <p:blipFill>
          <a:blip r:embed="rId4"/>
          <a:stretch>
            <a:fillRect/>
          </a:stretch>
        </p:blipFill>
        <p:spPr>
          <a:xfrm>
            <a:off x="330370" y="5436603"/>
            <a:ext cx="7801443" cy="240456"/>
          </a:xfrm>
          <a:prstGeom prst="rect">
            <a:avLst/>
          </a:prstGeom>
          <a:ln w="12700">
            <a:miter lim="400000"/>
          </a:ln>
        </p:spPr>
      </p:pic>
      <p:sp>
        <p:nvSpPr>
          <p:cNvPr id="756" name="Arrow"/>
          <p:cNvSpPr/>
          <p:nvPr/>
        </p:nvSpPr>
        <p:spPr>
          <a:xfrm>
            <a:off x="6236603" y="3036163"/>
            <a:ext cx="1725732" cy="635001"/>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757" name="redo svaseq using…"/>
          <p:cNvSpPr txBox="1"/>
          <p:nvPr/>
        </p:nvSpPr>
        <p:spPr>
          <a:xfrm>
            <a:off x="6444780" y="3792211"/>
            <a:ext cx="1316066"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redo svaseq using</a:t>
            </a:r>
          </a:p>
          <a:p>
            <a:r>
              <a:rPr sz="900"/>
              <a:t>the incorrect design matrix</a:t>
            </a:r>
          </a:p>
        </p:txBody>
      </p:sp>
      <p:pic>
        <p:nvPicPr>
          <p:cNvPr id="758" name="Image" descr="Image"/>
          <p:cNvPicPr>
            <a:picLocks noChangeAspect="1"/>
          </p:cNvPicPr>
          <p:nvPr/>
        </p:nvPicPr>
        <p:blipFill>
          <a:blip r:embed="rId5"/>
          <a:stretch>
            <a:fillRect/>
          </a:stretch>
        </p:blipFill>
        <p:spPr>
          <a:xfrm>
            <a:off x="6364398" y="2333396"/>
            <a:ext cx="5424972" cy="574765"/>
          </a:xfrm>
          <a:prstGeom prst="rect">
            <a:avLst/>
          </a:prstGeom>
          <a:ln w="12700">
            <a:miter lim="400000"/>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Add the surrogate variables to our DESeqDataSeq…"/>
          <p:cNvSpPr txBox="1"/>
          <p:nvPr/>
        </p:nvSpPr>
        <p:spPr>
          <a:xfrm>
            <a:off x="777528" y="1155233"/>
            <a:ext cx="2526333" cy="466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152400" indent="-152400">
              <a:buSzPct val="123000"/>
              <a:buChar char="•"/>
            </a:pPr>
            <a:r>
              <a:rPr sz="900"/>
              <a:t>Add the surrogate variables to our DESeqDataSeq</a:t>
            </a:r>
          </a:p>
          <a:p>
            <a:pPr marL="152400" indent="-152400">
              <a:buSzPct val="123000"/>
              <a:buChar char="•"/>
            </a:pPr>
            <a:r>
              <a:rPr sz="900"/>
              <a:t>Run the DESeq analysis</a:t>
            </a:r>
          </a:p>
          <a:p>
            <a:pPr marL="152400" indent="-152400">
              <a:buSzPct val="123000"/>
              <a:buChar char="•"/>
            </a:pPr>
            <a:r>
              <a:rPr sz="900"/>
              <a:t>Extract Results</a:t>
            </a:r>
          </a:p>
        </p:txBody>
      </p:sp>
      <p:sp>
        <p:nvSpPr>
          <p:cNvPr id="761" name="Shuffled"/>
          <p:cNvSpPr txBox="1"/>
          <p:nvPr/>
        </p:nvSpPr>
        <p:spPr>
          <a:xfrm>
            <a:off x="8312596" y="1682971"/>
            <a:ext cx="44242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Shuffled</a:t>
            </a:r>
          </a:p>
        </p:txBody>
      </p:sp>
      <p:pic>
        <p:nvPicPr>
          <p:cNvPr id="762" name="Image" descr="Image"/>
          <p:cNvPicPr>
            <a:picLocks noChangeAspect="1"/>
          </p:cNvPicPr>
          <p:nvPr/>
        </p:nvPicPr>
        <p:blipFill>
          <a:blip r:embed="rId2"/>
          <a:stretch>
            <a:fillRect/>
          </a:stretch>
        </p:blipFill>
        <p:spPr>
          <a:xfrm>
            <a:off x="6780564" y="4056672"/>
            <a:ext cx="4319365" cy="1418490"/>
          </a:xfrm>
          <a:prstGeom prst="rect">
            <a:avLst/>
          </a:prstGeom>
          <a:ln w="12700">
            <a:miter lim="400000"/>
          </a:ln>
        </p:spPr>
      </p:pic>
      <p:sp>
        <p:nvSpPr>
          <p:cNvPr id="763" name="Correct"/>
          <p:cNvSpPr txBox="1"/>
          <p:nvPr/>
        </p:nvSpPr>
        <p:spPr>
          <a:xfrm>
            <a:off x="8339723" y="3805676"/>
            <a:ext cx="397545"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Correct</a:t>
            </a:r>
          </a:p>
        </p:txBody>
      </p:sp>
      <p:pic>
        <p:nvPicPr>
          <p:cNvPr id="764" name="Image" descr="Image"/>
          <p:cNvPicPr>
            <a:picLocks noChangeAspect="1"/>
          </p:cNvPicPr>
          <p:nvPr/>
        </p:nvPicPr>
        <p:blipFill>
          <a:blip r:embed="rId3"/>
          <a:stretch>
            <a:fillRect/>
          </a:stretch>
        </p:blipFill>
        <p:spPr>
          <a:xfrm>
            <a:off x="6799983" y="1896956"/>
            <a:ext cx="4239032" cy="1847521"/>
          </a:xfrm>
          <a:prstGeom prst="rect">
            <a:avLst/>
          </a:prstGeom>
          <a:ln w="12700">
            <a:miter lim="400000"/>
          </a:ln>
        </p:spPr>
      </p:pic>
      <p:pic>
        <p:nvPicPr>
          <p:cNvPr id="765" name="Image" descr="Image"/>
          <p:cNvPicPr>
            <a:picLocks noChangeAspect="1"/>
          </p:cNvPicPr>
          <p:nvPr/>
        </p:nvPicPr>
        <p:blipFill>
          <a:blip r:embed="rId4"/>
          <a:stretch>
            <a:fillRect/>
          </a:stretch>
        </p:blipFill>
        <p:spPr>
          <a:xfrm>
            <a:off x="465672" y="1948332"/>
            <a:ext cx="5758042" cy="1128729"/>
          </a:xfrm>
          <a:prstGeom prst="rect">
            <a:avLst/>
          </a:prstGeom>
          <a:ln w="12700">
            <a:miter lim="4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ractical considerations in RNA-seq processing and experimental design"/>
          <p:cNvSpPr txBox="1"/>
          <p:nvPr/>
        </p:nvSpPr>
        <p:spPr>
          <a:xfrm>
            <a:off x="763143" y="3218686"/>
            <a:ext cx="917937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Practical considerations in RNA-seq processing and experimental design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7" name="Image" descr="Image"/>
          <p:cNvPicPr>
            <a:picLocks noChangeAspect="1"/>
          </p:cNvPicPr>
          <p:nvPr/>
        </p:nvPicPr>
        <p:blipFill>
          <a:blip r:embed="rId2"/>
          <a:stretch>
            <a:fillRect/>
          </a:stretch>
        </p:blipFill>
        <p:spPr>
          <a:xfrm>
            <a:off x="585168" y="2607345"/>
            <a:ext cx="5435849" cy="3359151"/>
          </a:xfrm>
          <a:prstGeom prst="rect">
            <a:avLst/>
          </a:prstGeom>
          <a:ln w="12700">
            <a:miter lim="400000"/>
          </a:ln>
        </p:spPr>
      </p:pic>
      <p:sp>
        <p:nvSpPr>
          <p:cNvPr id="768" name="Original Data"/>
          <p:cNvSpPr txBox="1"/>
          <p:nvPr/>
        </p:nvSpPr>
        <p:spPr>
          <a:xfrm>
            <a:off x="2661102" y="2504779"/>
            <a:ext cx="66364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Original Data</a:t>
            </a:r>
          </a:p>
        </p:txBody>
      </p:sp>
      <p:sp>
        <p:nvSpPr>
          <p:cNvPr id="769" name="Corrected - using permuted condition labels"/>
          <p:cNvSpPr txBox="1"/>
          <p:nvPr/>
        </p:nvSpPr>
        <p:spPr>
          <a:xfrm>
            <a:off x="12644516" y="2333195"/>
            <a:ext cx="211596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Corrected - using permuted condition labels</a:t>
            </a:r>
          </a:p>
        </p:txBody>
      </p:sp>
      <p:sp>
        <p:nvSpPr>
          <p:cNvPr id="770" name="We can use the same approach to look at PCA plots"/>
          <p:cNvSpPr txBox="1"/>
          <p:nvPr/>
        </p:nvSpPr>
        <p:spPr>
          <a:xfrm>
            <a:off x="4289069" y="289241"/>
            <a:ext cx="245740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We can use the same approach to look at PCA plots</a:t>
            </a:r>
          </a:p>
        </p:txBody>
      </p:sp>
      <p:pic>
        <p:nvPicPr>
          <p:cNvPr id="771" name="Image" descr="Image"/>
          <p:cNvPicPr>
            <a:picLocks noChangeAspect="1"/>
          </p:cNvPicPr>
          <p:nvPr/>
        </p:nvPicPr>
        <p:blipFill>
          <a:blip r:embed="rId3"/>
          <a:stretch>
            <a:fillRect/>
          </a:stretch>
        </p:blipFill>
        <p:spPr>
          <a:xfrm>
            <a:off x="1991197" y="674701"/>
            <a:ext cx="9271150" cy="699710"/>
          </a:xfrm>
          <a:prstGeom prst="rect">
            <a:avLst/>
          </a:prstGeom>
          <a:ln w="12700">
            <a:miter lim="400000"/>
          </a:ln>
        </p:spPr>
      </p:pic>
      <p:pic>
        <p:nvPicPr>
          <p:cNvPr id="772" name="Image" descr="Image"/>
          <p:cNvPicPr>
            <a:picLocks noChangeAspect="1"/>
          </p:cNvPicPr>
          <p:nvPr/>
        </p:nvPicPr>
        <p:blipFill>
          <a:blip r:embed="rId4"/>
          <a:stretch>
            <a:fillRect/>
          </a:stretch>
        </p:blipFill>
        <p:spPr>
          <a:xfrm>
            <a:off x="7275937" y="2279255"/>
            <a:ext cx="4246833" cy="3725011"/>
          </a:xfrm>
          <a:prstGeom prst="rect">
            <a:avLst/>
          </a:prstGeom>
          <a:ln w="12700">
            <a:miter lim="400000"/>
          </a:ln>
        </p:spPr>
      </p:pic>
      <p:sp>
        <p:nvSpPr>
          <p:cNvPr id="773" name="corrected"/>
          <p:cNvSpPr txBox="1"/>
          <p:nvPr/>
        </p:nvSpPr>
        <p:spPr>
          <a:xfrm>
            <a:off x="9044794" y="2054437"/>
            <a:ext cx="50334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corrected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corrected"/>
          <p:cNvSpPr txBox="1"/>
          <p:nvPr/>
        </p:nvSpPr>
        <p:spPr>
          <a:xfrm>
            <a:off x="3109588" y="1910042"/>
            <a:ext cx="50334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corrected</a:t>
            </a:r>
          </a:p>
        </p:txBody>
      </p:sp>
      <p:sp>
        <p:nvSpPr>
          <p:cNvPr id="776" name="Corrected - using permuted condition labels"/>
          <p:cNvSpPr txBox="1"/>
          <p:nvPr/>
        </p:nvSpPr>
        <p:spPr>
          <a:xfrm>
            <a:off x="12644516" y="2333195"/>
            <a:ext cx="211596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Corrected - using permuted condition labels</a:t>
            </a:r>
          </a:p>
        </p:txBody>
      </p:sp>
      <p:sp>
        <p:nvSpPr>
          <p:cNvPr id="777" name="Permuted Data"/>
          <p:cNvSpPr txBox="1"/>
          <p:nvPr/>
        </p:nvSpPr>
        <p:spPr>
          <a:xfrm>
            <a:off x="8373295" y="1910042"/>
            <a:ext cx="76302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Permuted Data</a:t>
            </a:r>
          </a:p>
        </p:txBody>
      </p:sp>
      <p:sp>
        <p:nvSpPr>
          <p:cNvPr id="778" name="We can use the same approach to look at PCA plots"/>
          <p:cNvSpPr txBox="1"/>
          <p:nvPr/>
        </p:nvSpPr>
        <p:spPr>
          <a:xfrm>
            <a:off x="4289069" y="289241"/>
            <a:ext cx="245740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We can use the same approach to look at PCA plots</a:t>
            </a:r>
          </a:p>
        </p:txBody>
      </p:sp>
      <p:pic>
        <p:nvPicPr>
          <p:cNvPr id="779" name="Image" descr="Image"/>
          <p:cNvPicPr>
            <a:picLocks noChangeAspect="1"/>
          </p:cNvPicPr>
          <p:nvPr/>
        </p:nvPicPr>
        <p:blipFill>
          <a:blip r:embed="rId2"/>
          <a:stretch>
            <a:fillRect/>
          </a:stretch>
        </p:blipFill>
        <p:spPr>
          <a:xfrm>
            <a:off x="2553596" y="765087"/>
            <a:ext cx="6637734" cy="500962"/>
          </a:xfrm>
          <a:prstGeom prst="rect">
            <a:avLst/>
          </a:prstGeom>
          <a:ln w="12700">
            <a:miter lim="400000"/>
          </a:ln>
        </p:spPr>
      </p:pic>
      <p:pic>
        <p:nvPicPr>
          <p:cNvPr id="780" name="Image" descr="Image"/>
          <p:cNvPicPr>
            <a:picLocks noChangeAspect="1"/>
          </p:cNvPicPr>
          <p:nvPr/>
        </p:nvPicPr>
        <p:blipFill>
          <a:blip r:embed="rId3"/>
          <a:stretch>
            <a:fillRect/>
          </a:stretch>
        </p:blipFill>
        <p:spPr>
          <a:xfrm>
            <a:off x="1506396" y="2178806"/>
            <a:ext cx="4246833" cy="3725011"/>
          </a:xfrm>
          <a:prstGeom prst="rect">
            <a:avLst/>
          </a:prstGeom>
          <a:ln w="12700">
            <a:miter lim="400000"/>
          </a:ln>
        </p:spPr>
      </p:pic>
      <p:pic>
        <p:nvPicPr>
          <p:cNvPr id="781" name="Image" descr="Image"/>
          <p:cNvPicPr>
            <a:picLocks noChangeAspect="1"/>
          </p:cNvPicPr>
          <p:nvPr/>
        </p:nvPicPr>
        <p:blipFill>
          <a:blip r:embed="rId4"/>
          <a:stretch>
            <a:fillRect/>
          </a:stretch>
        </p:blipFill>
        <p:spPr>
          <a:xfrm>
            <a:off x="6565240" y="2277708"/>
            <a:ext cx="4953213" cy="3672971"/>
          </a:xfrm>
          <a:prstGeom prst="rect">
            <a:avLst/>
          </a:prstGeom>
          <a:ln w="12700">
            <a:miter lim="400000"/>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3" name="Image" descr="Image"/>
          <p:cNvPicPr>
            <a:picLocks noChangeAspect="1"/>
          </p:cNvPicPr>
          <p:nvPr/>
        </p:nvPicPr>
        <p:blipFill>
          <a:blip r:embed="rId2"/>
          <a:stretch>
            <a:fillRect/>
          </a:stretch>
        </p:blipFill>
        <p:spPr>
          <a:xfrm>
            <a:off x="6870139" y="2097736"/>
            <a:ext cx="4021884" cy="2961426"/>
          </a:xfrm>
          <a:prstGeom prst="rect">
            <a:avLst/>
          </a:prstGeom>
          <a:ln w="12700">
            <a:miter lim="400000"/>
          </a:ln>
        </p:spPr>
      </p:pic>
      <p:sp>
        <p:nvSpPr>
          <p:cNvPr id="784" name="SVA corrected"/>
          <p:cNvSpPr txBox="1"/>
          <p:nvPr/>
        </p:nvSpPr>
        <p:spPr>
          <a:xfrm>
            <a:off x="8215237" y="1714362"/>
            <a:ext cx="71493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SVA corrected</a:t>
            </a:r>
          </a:p>
        </p:txBody>
      </p:sp>
      <p:pic>
        <p:nvPicPr>
          <p:cNvPr id="785" name="Image" descr="Image"/>
          <p:cNvPicPr>
            <a:picLocks noChangeAspect="1"/>
          </p:cNvPicPr>
          <p:nvPr/>
        </p:nvPicPr>
        <p:blipFill>
          <a:blip r:embed="rId3"/>
          <a:stretch>
            <a:fillRect/>
          </a:stretch>
        </p:blipFill>
        <p:spPr>
          <a:xfrm>
            <a:off x="1716890" y="2145145"/>
            <a:ext cx="3974512" cy="2866607"/>
          </a:xfrm>
          <a:prstGeom prst="rect">
            <a:avLst/>
          </a:prstGeom>
          <a:ln w="12700">
            <a:miter lim="400000"/>
          </a:ln>
        </p:spPr>
      </p:pic>
      <p:sp>
        <p:nvSpPr>
          <p:cNvPr id="786" name="Did our class data have a batch effect?"/>
          <p:cNvSpPr txBox="1"/>
          <p:nvPr/>
        </p:nvSpPr>
        <p:spPr>
          <a:xfrm>
            <a:off x="3241167" y="494006"/>
            <a:ext cx="493359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Did our class data have a batch effect?</a:t>
            </a:r>
          </a:p>
        </p:txBody>
      </p:sp>
      <p:sp>
        <p:nvSpPr>
          <p:cNvPr id="787" name="Original"/>
          <p:cNvSpPr txBox="1"/>
          <p:nvPr/>
        </p:nvSpPr>
        <p:spPr>
          <a:xfrm>
            <a:off x="3295858" y="1834364"/>
            <a:ext cx="41998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Original</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What if you have more than 2 groups?"/>
          <p:cNvSpPr txBox="1"/>
          <p:nvPr/>
        </p:nvSpPr>
        <p:spPr>
          <a:xfrm>
            <a:off x="3380118" y="431226"/>
            <a:ext cx="492468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What if you have more than 2 groups?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What if you have more than 2 groups?…"/>
          <p:cNvSpPr txBox="1"/>
          <p:nvPr/>
        </p:nvSpPr>
        <p:spPr>
          <a:xfrm>
            <a:off x="3380118" y="246560"/>
            <a:ext cx="4924681"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4800" b="1"/>
            </a:pPr>
            <a:r>
              <a:rPr sz="2400"/>
              <a:t>What if you have more than 2 groups?</a:t>
            </a:r>
          </a:p>
          <a:p>
            <a:pPr>
              <a:defRPr sz="4800" b="1"/>
            </a:pPr>
            <a:r>
              <a:rPr sz="2400"/>
              <a:t>Use contrasts to compare them</a:t>
            </a:r>
          </a:p>
        </p:txBody>
      </p:sp>
      <p:pic>
        <p:nvPicPr>
          <p:cNvPr id="792" name="Image" descr="Image"/>
          <p:cNvPicPr>
            <a:picLocks noChangeAspect="1"/>
          </p:cNvPicPr>
          <p:nvPr/>
        </p:nvPicPr>
        <p:blipFill>
          <a:blip r:embed="rId2"/>
          <a:stretch>
            <a:fillRect/>
          </a:stretch>
        </p:blipFill>
        <p:spPr>
          <a:xfrm>
            <a:off x="2953320" y="1459056"/>
            <a:ext cx="6358195" cy="1594130"/>
          </a:xfrm>
          <a:prstGeom prst="rect">
            <a:avLst/>
          </a:prstGeom>
          <a:ln w="12700">
            <a:miter lim="400000"/>
          </a:ln>
        </p:spPr>
      </p:pic>
      <p:pic>
        <p:nvPicPr>
          <p:cNvPr id="793" name="Image" descr="Image"/>
          <p:cNvPicPr>
            <a:picLocks noChangeAspect="1"/>
          </p:cNvPicPr>
          <p:nvPr/>
        </p:nvPicPr>
        <p:blipFill>
          <a:blip r:embed="rId3"/>
          <a:stretch>
            <a:fillRect/>
          </a:stretch>
        </p:blipFill>
        <p:spPr>
          <a:xfrm>
            <a:off x="2972615" y="3277935"/>
            <a:ext cx="6358195" cy="510633"/>
          </a:xfrm>
          <a:prstGeom prst="rect">
            <a:avLst/>
          </a:prstGeom>
          <a:ln w="12700">
            <a:miter lim="400000"/>
          </a:ln>
        </p:spPr>
      </p:pic>
      <p:pic>
        <p:nvPicPr>
          <p:cNvPr id="794" name="Image" descr="Image"/>
          <p:cNvPicPr>
            <a:picLocks noChangeAspect="1"/>
          </p:cNvPicPr>
          <p:nvPr/>
        </p:nvPicPr>
        <p:blipFill>
          <a:blip r:embed="rId4"/>
          <a:stretch>
            <a:fillRect/>
          </a:stretch>
        </p:blipFill>
        <p:spPr>
          <a:xfrm>
            <a:off x="2971958" y="4013316"/>
            <a:ext cx="5471587" cy="759274"/>
          </a:xfrm>
          <a:prstGeom prst="rect">
            <a:avLst/>
          </a:prstGeom>
          <a:ln w="12700">
            <a:miter lim="400000"/>
          </a:ln>
        </p:spPr>
      </p:pic>
      <p:pic>
        <p:nvPicPr>
          <p:cNvPr id="795" name="Image" descr="Image"/>
          <p:cNvPicPr>
            <a:picLocks noChangeAspect="1"/>
          </p:cNvPicPr>
          <p:nvPr/>
        </p:nvPicPr>
        <p:blipFill>
          <a:blip r:embed="rId5"/>
          <a:stretch>
            <a:fillRect/>
          </a:stretch>
        </p:blipFill>
        <p:spPr>
          <a:xfrm>
            <a:off x="2900681" y="4997338"/>
            <a:ext cx="8516107" cy="401607"/>
          </a:xfrm>
          <a:prstGeom prst="rect">
            <a:avLst/>
          </a:prstGeom>
          <a:ln w="12700">
            <a:miter lim="400000"/>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What if you have more than 2 groups?…"/>
          <p:cNvSpPr txBox="1"/>
          <p:nvPr/>
        </p:nvSpPr>
        <p:spPr>
          <a:xfrm>
            <a:off x="3380118" y="246560"/>
            <a:ext cx="4924681"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4800" b="1"/>
            </a:pPr>
            <a:r>
              <a:rPr sz="2400"/>
              <a:t>What if you have more than 2 groups?</a:t>
            </a:r>
          </a:p>
          <a:p>
            <a:pPr>
              <a:defRPr sz="4800" b="1"/>
            </a:pPr>
            <a:r>
              <a:rPr sz="2400"/>
              <a:t>Use contrasts to compare them</a:t>
            </a:r>
          </a:p>
        </p:txBody>
      </p:sp>
      <p:pic>
        <p:nvPicPr>
          <p:cNvPr id="798" name="Image" descr="Image"/>
          <p:cNvPicPr>
            <a:picLocks noChangeAspect="1"/>
          </p:cNvPicPr>
          <p:nvPr/>
        </p:nvPicPr>
        <p:blipFill>
          <a:blip r:embed="rId2"/>
          <a:stretch>
            <a:fillRect/>
          </a:stretch>
        </p:blipFill>
        <p:spPr>
          <a:xfrm>
            <a:off x="899381" y="1183664"/>
            <a:ext cx="11036043" cy="824533"/>
          </a:xfrm>
          <a:prstGeom prst="rect">
            <a:avLst/>
          </a:prstGeom>
          <a:ln w="12700">
            <a:miter lim="400000"/>
          </a:ln>
        </p:spPr>
      </p:pic>
      <p:pic>
        <p:nvPicPr>
          <p:cNvPr id="799" name="Image" descr="Image"/>
          <p:cNvPicPr>
            <a:picLocks noChangeAspect="1"/>
          </p:cNvPicPr>
          <p:nvPr/>
        </p:nvPicPr>
        <p:blipFill>
          <a:blip r:embed="rId3"/>
          <a:stretch>
            <a:fillRect/>
          </a:stretch>
        </p:blipFill>
        <p:spPr>
          <a:xfrm>
            <a:off x="1776103" y="2910758"/>
            <a:ext cx="9114154" cy="840416"/>
          </a:xfrm>
          <a:prstGeom prst="rect">
            <a:avLst/>
          </a:prstGeom>
          <a:ln w="12700">
            <a:miter lim="400000"/>
          </a:ln>
        </p:spPr>
      </p:pic>
      <p:sp>
        <p:nvSpPr>
          <p:cNvPr id="800" name="Since we are using the Wald test the logfoldchanges here are interpretable as the logfoldchanges between groups."/>
          <p:cNvSpPr txBox="1"/>
          <p:nvPr/>
        </p:nvSpPr>
        <p:spPr>
          <a:xfrm>
            <a:off x="2018935" y="3798106"/>
            <a:ext cx="7083068"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600"/>
            </a:lvl1pPr>
          </a:lstStyle>
          <a:p>
            <a:r>
              <a:rPr sz="1800"/>
              <a:t>Since we are using the Wald test the logfoldchanges here are interpretable as the logfoldchanges between groups.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2" name="Image" descr="Image"/>
          <p:cNvPicPr>
            <a:picLocks noChangeAspect="1"/>
          </p:cNvPicPr>
          <p:nvPr/>
        </p:nvPicPr>
        <p:blipFill>
          <a:blip r:embed="rId2"/>
          <a:stretch>
            <a:fillRect/>
          </a:stretch>
        </p:blipFill>
        <p:spPr>
          <a:xfrm>
            <a:off x="3635398" y="1786531"/>
            <a:ext cx="4368902" cy="271441"/>
          </a:xfrm>
          <a:prstGeom prst="rect">
            <a:avLst/>
          </a:prstGeom>
          <a:ln w="12700">
            <a:miter lim="400000"/>
          </a:ln>
        </p:spPr>
      </p:pic>
      <p:sp>
        <p:nvSpPr>
          <p:cNvPr id="803" name="Comparison of 1 condition vs a group of conditions"/>
          <p:cNvSpPr txBox="1"/>
          <p:nvPr/>
        </p:nvSpPr>
        <p:spPr>
          <a:xfrm>
            <a:off x="2156379" y="537953"/>
            <a:ext cx="652941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Comparison of 1 condition vs a group of conditions</a:t>
            </a:r>
          </a:p>
        </p:txBody>
      </p:sp>
      <p:pic>
        <p:nvPicPr>
          <p:cNvPr id="804" name="Image" descr="Image"/>
          <p:cNvPicPr>
            <a:picLocks noChangeAspect="1"/>
          </p:cNvPicPr>
          <p:nvPr/>
        </p:nvPicPr>
        <p:blipFill>
          <a:blip r:embed="rId3"/>
          <a:stretch>
            <a:fillRect/>
          </a:stretch>
        </p:blipFill>
        <p:spPr>
          <a:xfrm>
            <a:off x="688767" y="2455893"/>
            <a:ext cx="10927229" cy="546362"/>
          </a:xfrm>
          <a:prstGeom prst="rect">
            <a:avLst/>
          </a:prstGeom>
          <a:ln w="12700">
            <a:miter lim="400000"/>
          </a:ln>
        </p:spPr>
      </p:pic>
      <p:pic>
        <p:nvPicPr>
          <p:cNvPr id="805" name="Image" descr="Image"/>
          <p:cNvPicPr>
            <a:picLocks noChangeAspect="1"/>
          </p:cNvPicPr>
          <p:nvPr/>
        </p:nvPicPr>
        <p:blipFill>
          <a:blip r:embed="rId4"/>
          <a:stretch>
            <a:fillRect/>
          </a:stretch>
        </p:blipFill>
        <p:spPr>
          <a:xfrm>
            <a:off x="663833" y="3049809"/>
            <a:ext cx="10977097" cy="510563"/>
          </a:xfrm>
          <a:prstGeom prst="rect">
            <a:avLst/>
          </a:prstGeom>
          <a:ln w="12700">
            <a:miter lim="400000"/>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7" name="Image" descr="Image"/>
          <p:cNvPicPr>
            <a:picLocks noChangeAspect="1"/>
          </p:cNvPicPr>
          <p:nvPr/>
        </p:nvPicPr>
        <p:blipFill>
          <a:blip r:embed="rId2"/>
          <a:stretch>
            <a:fillRect/>
          </a:stretch>
        </p:blipFill>
        <p:spPr>
          <a:xfrm>
            <a:off x="3635398" y="1786531"/>
            <a:ext cx="4368902" cy="271441"/>
          </a:xfrm>
          <a:prstGeom prst="rect">
            <a:avLst/>
          </a:prstGeom>
          <a:ln w="12700">
            <a:miter lim="400000"/>
          </a:ln>
        </p:spPr>
      </p:pic>
      <p:sp>
        <p:nvSpPr>
          <p:cNvPr id="808" name="Comparison of 1 condition vs a group of conditions"/>
          <p:cNvSpPr txBox="1"/>
          <p:nvPr/>
        </p:nvSpPr>
        <p:spPr>
          <a:xfrm>
            <a:off x="2156379" y="537953"/>
            <a:ext cx="652941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Comparison of 1 condition vs a group of conditions</a:t>
            </a:r>
          </a:p>
        </p:txBody>
      </p:sp>
      <p:pic>
        <p:nvPicPr>
          <p:cNvPr id="809" name="Image" descr="Image"/>
          <p:cNvPicPr>
            <a:picLocks noChangeAspect="1"/>
          </p:cNvPicPr>
          <p:nvPr/>
        </p:nvPicPr>
        <p:blipFill>
          <a:blip r:embed="rId3"/>
          <a:stretch>
            <a:fillRect/>
          </a:stretch>
        </p:blipFill>
        <p:spPr>
          <a:xfrm>
            <a:off x="1241123" y="2366640"/>
            <a:ext cx="9601691" cy="480085"/>
          </a:xfrm>
          <a:prstGeom prst="rect">
            <a:avLst/>
          </a:prstGeom>
          <a:ln w="12700">
            <a:miter lim="400000"/>
          </a:ln>
        </p:spPr>
      </p:pic>
      <p:pic>
        <p:nvPicPr>
          <p:cNvPr id="810" name="Image" descr="Image"/>
          <p:cNvPicPr>
            <a:picLocks noChangeAspect="1"/>
          </p:cNvPicPr>
          <p:nvPr/>
        </p:nvPicPr>
        <p:blipFill>
          <a:blip r:embed="rId4"/>
          <a:stretch>
            <a:fillRect/>
          </a:stretch>
        </p:blipFill>
        <p:spPr>
          <a:xfrm>
            <a:off x="472648" y="3049809"/>
            <a:ext cx="11470110" cy="522319"/>
          </a:xfrm>
          <a:prstGeom prst="rect">
            <a:avLst/>
          </a:prstGeom>
          <a:ln w="12700">
            <a:miter lim="400000"/>
          </a:ln>
        </p:spPr>
      </p:pic>
      <p:sp>
        <p:nvSpPr>
          <p:cNvPr id="811" name="This could be useful if you don’t have a true reference population…"/>
          <p:cNvSpPr txBox="1"/>
          <p:nvPr/>
        </p:nvSpPr>
        <p:spPr>
          <a:xfrm>
            <a:off x="2726436" y="3351600"/>
            <a:ext cx="12343379" cy="1159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600"/>
            </a:pPr>
            <a:r>
              <a:t>This could be useful if you don’t have a true reference population </a:t>
            </a:r>
          </a:p>
          <a:p>
            <a:pPr>
              <a:defRPr sz="3600"/>
            </a:pPr>
            <a:r>
              <a:t>e.g. comparing a group of different cell types for example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Another way of comparing multiple groups: Likelihood Ratio Test (LRT)"/>
          <p:cNvSpPr txBox="1"/>
          <p:nvPr/>
        </p:nvSpPr>
        <p:spPr>
          <a:xfrm>
            <a:off x="1024080" y="667806"/>
            <a:ext cx="901779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Another way of comparing multiple groups: Likelihood Ratio Test (LRT)</a:t>
            </a:r>
          </a:p>
        </p:txBody>
      </p:sp>
      <p:sp>
        <p:nvSpPr>
          <p:cNvPr id="814" name="Is there a difference between the full and reduced model"/>
          <p:cNvSpPr txBox="1"/>
          <p:nvPr/>
        </p:nvSpPr>
        <p:spPr>
          <a:xfrm>
            <a:off x="3000070" y="2350956"/>
            <a:ext cx="548797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Is there a difference between the full and reduced model</a:t>
            </a:r>
          </a:p>
        </p:txBody>
      </p:sp>
      <p:sp>
        <p:nvSpPr>
          <p:cNvPr id="815" name="Full:  ~ condition…"/>
          <p:cNvSpPr txBox="1"/>
          <p:nvPr/>
        </p:nvSpPr>
        <p:spPr>
          <a:xfrm>
            <a:off x="5217605" y="2849354"/>
            <a:ext cx="3152466" cy="1159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600"/>
            </a:pPr>
            <a:r>
              <a:t>Full:  ~ condition</a:t>
            </a:r>
          </a:p>
          <a:p>
            <a:pPr>
              <a:defRPr sz="3600"/>
            </a:pPr>
            <a:r>
              <a:t>Reduced:  ~ 1 </a:t>
            </a:r>
          </a:p>
        </p:txBody>
      </p:sp>
      <p:sp>
        <p:nvSpPr>
          <p:cNvPr id="816" name="A significant p-value is telling you that the full model has more information than the reduced.…"/>
          <p:cNvSpPr txBox="1"/>
          <p:nvPr/>
        </p:nvSpPr>
        <p:spPr>
          <a:xfrm>
            <a:off x="2745810" y="2363351"/>
            <a:ext cx="7692743" cy="5591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l">
              <a:defRPr sz="3600"/>
            </a:pPr>
            <a:r>
              <a:t>A significant p-value is telling you that the full model has more information than the reduced.</a:t>
            </a:r>
          </a:p>
          <a:p>
            <a:pPr algn="l">
              <a:defRPr sz="3600"/>
            </a:pPr>
            <a:r>
              <a:t> It is not telling you what that difference is</a:t>
            </a:r>
          </a:p>
          <a:p>
            <a:pPr algn="l">
              <a:defRPr sz="3600"/>
            </a:pPr>
            <a:endParaRPr/>
          </a:p>
          <a:p>
            <a:pPr algn="l">
              <a:defRPr sz="3600"/>
            </a:pPr>
            <a:r>
              <a:t>You can extract the logFoldChanges using the same approach as before for specific comparisons, but the p-values always will come from the above comparison</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Using the LRT to identify genes where there is a difference among your groups"/>
          <p:cNvSpPr txBox="1"/>
          <p:nvPr/>
        </p:nvSpPr>
        <p:spPr>
          <a:xfrm>
            <a:off x="418499" y="519119"/>
            <a:ext cx="1001088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Using the LRT to identify genes where there is a difference among your groups</a:t>
            </a:r>
          </a:p>
        </p:txBody>
      </p:sp>
      <p:pic>
        <p:nvPicPr>
          <p:cNvPr id="821" name="Image" descr="Image"/>
          <p:cNvPicPr>
            <a:picLocks noChangeAspect="1"/>
          </p:cNvPicPr>
          <p:nvPr/>
        </p:nvPicPr>
        <p:blipFill>
          <a:blip r:embed="rId2"/>
          <a:stretch>
            <a:fillRect/>
          </a:stretch>
        </p:blipFill>
        <p:spPr>
          <a:xfrm>
            <a:off x="6502080" y="1345445"/>
            <a:ext cx="4607794" cy="2185352"/>
          </a:xfrm>
          <a:prstGeom prst="rect">
            <a:avLst/>
          </a:prstGeom>
          <a:ln w="12700">
            <a:miter lim="400000"/>
          </a:ln>
        </p:spPr>
      </p:pic>
      <p:pic>
        <p:nvPicPr>
          <p:cNvPr id="822" name="Image" descr="Image"/>
          <p:cNvPicPr>
            <a:picLocks noChangeAspect="1"/>
          </p:cNvPicPr>
          <p:nvPr/>
        </p:nvPicPr>
        <p:blipFill>
          <a:blip r:embed="rId3"/>
          <a:stretch>
            <a:fillRect/>
          </a:stretch>
        </p:blipFill>
        <p:spPr>
          <a:xfrm>
            <a:off x="1082127" y="1365118"/>
            <a:ext cx="4153560" cy="2146006"/>
          </a:xfrm>
          <a:prstGeom prst="rect">
            <a:avLst/>
          </a:prstGeom>
          <a:ln w="12700">
            <a:miter lim="400000"/>
          </a:ln>
        </p:spPr>
      </p:pic>
      <p:sp>
        <p:nvSpPr>
          <p:cNvPr id="823" name="The pvalues reported by LRT are for the comparison of the models (and are the same for any contrast you specify)…"/>
          <p:cNvSpPr txBox="1"/>
          <p:nvPr/>
        </p:nvSpPr>
        <p:spPr>
          <a:xfrm>
            <a:off x="966185" y="3237883"/>
            <a:ext cx="9356318" cy="3594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nSpc>
                <a:spcPct val="130000"/>
              </a:lnSpc>
              <a:defRPr sz="3600"/>
            </a:pPr>
            <a:r>
              <a:t>The pvalues reported by LRT are for the comparison of the models (and are the same for any contrast you specify)</a:t>
            </a:r>
          </a:p>
          <a:p>
            <a:pPr>
              <a:lnSpc>
                <a:spcPct val="130000"/>
              </a:lnSpc>
              <a:defRPr sz="3600"/>
            </a:pPr>
            <a:r>
              <a:t>Fold changes will be specific to one comparison (here NS vs Brg1)</a:t>
            </a:r>
          </a:p>
        </p:txBody>
      </p:sp>
      <p:sp>
        <p:nvSpPr>
          <p:cNvPr id="824" name="Double Arrow"/>
          <p:cNvSpPr/>
          <p:nvPr/>
        </p:nvSpPr>
        <p:spPr>
          <a:xfrm>
            <a:off x="3740977" y="1937502"/>
            <a:ext cx="2690734" cy="635001"/>
          </a:xfrm>
          <a:prstGeom prst="leftRightArrow">
            <a:avLst>
              <a:gd name="adj1" fmla="val 32000"/>
              <a:gd name="adj2" fmla="val 44000"/>
            </a:avLst>
          </a:prstGeom>
          <a:solidFill>
            <a:schemeClr val="accent4">
              <a:hueOff val="-476017"/>
              <a:lumOff val="-10042"/>
            </a:schemeClr>
          </a:solidFill>
          <a:ln w="12700">
            <a:miter lim="400000"/>
          </a:ln>
        </p:spPr>
        <p:txBody>
          <a:bodyPr lIns="25400" tIns="25400" rIns="25400" bIns="25400" anchor="ctr"/>
          <a:lstStyle/>
          <a:p>
            <a:pPr defTabSz="412750">
              <a:defRPr sz="3200">
                <a:solidFill>
                  <a:srgbClr val="000000"/>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Image" descr="Image"/>
          <p:cNvPicPr>
            <a:picLocks noChangeAspect="1"/>
          </p:cNvPicPr>
          <p:nvPr/>
        </p:nvPicPr>
        <p:blipFill>
          <a:blip r:embed="rId2"/>
          <a:stretch>
            <a:fillRect/>
          </a:stretch>
        </p:blipFill>
        <p:spPr>
          <a:xfrm>
            <a:off x="761443" y="1498380"/>
            <a:ext cx="5386414" cy="4035535"/>
          </a:xfrm>
          <a:prstGeom prst="rect">
            <a:avLst/>
          </a:prstGeom>
          <a:ln w="12700">
            <a:miter lim="400000"/>
          </a:ln>
        </p:spPr>
      </p:pic>
      <p:sp>
        <p:nvSpPr>
          <p:cNvPr id="198" name="Sequencing Parameters"/>
          <p:cNvSpPr txBox="1"/>
          <p:nvPr/>
        </p:nvSpPr>
        <p:spPr>
          <a:xfrm>
            <a:off x="4323359" y="371786"/>
            <a:ext cx="304250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Sequencing Parameters</a:t>
            </a:r>
          </a:p>
        </p:txBody>
      </p:sp>
      <p:sp>
        <p:nvSpPr>
          <p:cNvPr id="199" name="Joel Parker"/>
          <p:cNvSpPr txBox="1"/>
          <p:nvPr/>
        </p:nvSpPr>
        <p:spPr>
          <a:xfrm>
            <a:off x="11000773" y="6358241"/>
            <a:ext cx="56425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Joel Parker</a:t>
            </a:r>
          </a:p>
        </p:txBody>
      </p:sp>
      <p:pic>
        <p:nvPicPr>
          <p:cNvPr id="200" name="Image" descr="Image"/>
          <p:cNvPicPr>
            <a:picLocks noChangeAspect="1"/>
          </p:cNvPicPr>
          <p:nvPr/>
        </p:nvPicPr>
        <p:blipFill>
          <a:blip r:embed="rId3"/>
          <a:stretch>
            <a:fillRect/>
          </a:stretch>
        </p:blipFill>
        <p:spPr>
          <a:xfrm>
            <a:off x="6096229" y="1324807"/>
            <a:ext cx="2318349" cy="3273835"/>
          </a:xfrm>
          <a:prstGeom prst="rect">
            <a:avLst/>
          </a:prstGeom>
          <a:ln w="12700">
            <a:miter lim="400000"/>
          </a:ln>
        </p:spPr>
      </p:pic>
      <p:sp>
        <p:nvSpPr>
          <p:cNvPr id="201" name="&gt; 25bp…"/>
          <p:cNvSpPr txBox="1"/>
          <p:nvPr/>
        </p:nvSpPr>
        <p:spPr>
          <a:xfrm>
            <a:off x="8860104" y="2370303"/>
            <a:ext cx="3012077"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marL="152400" indent="-152400">
              <a:buSzPct val="123000"/>
              <a:buChar char="•"/>
              <a:defRPr sz="3000"/>
            </a:pPr>
            <a:r>
              <a:rPr sz="1500"/>
              <a:t>&gt; 25bp </a:t>
            </a:r>
          </a:p>
          <a:p>
            <a:pPr marL="152400" indent="-152400">
              <a:buSzPct val="123000"/>
              <a:buChar char="•"/>
              <a:defRPr sz="3000"/>
            </a:pPr>
            <a:r>
              <a:rPr sz="1500"/>
              <a:t>Single end fine for DE - paired end might help mapping/splicing </a:t>
            </a:r>
          </a:p>
        </p:txBody>
      </p:sp>
      <p:sp>
        <p:nvSpPr>
          <p:cNvPr id="202" name="Key Points"/>
          <p:cNvSpPr txBox="1"/>
          <p:nvPr/>
        </p:nvSpPr>
        <p:spPr>
          <a:xfrm>
            <a:off x="9753380" y="2013104"/>
            <a:ext cx="104105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Key Points</a:t>
            </a:r>
          </a:p>
        </p:txBody>
      </p:sp>
      <p:sp>
        <p:nvSpPr>
          <p:cNvPr id="203" name="Rectangle"/>
          <p:cNvSpPr/>
          <p:nvPr/>
        </p:nvSpPr>
        <p:spPr>
          <a:xfrm>
            <a:off x="8814515" y="2331234"/>
            <a:ext cx="3103255" cy="2308938"/>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ltiple effects"/>
          <p:cNvSpPr txBox="1"/>
          <p:nvPr/>
        </p:nvSpPr>
        <p:spPr>
          <a:xfrm>
            <a:off x="5019719" y="557335"/>
            <a:ext cx="206665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Multiple effects</a:t>
            </a:r>
          </a:p>
        </p:txBody>
      </p:sp>
      <p:sp>
        <p:nvSpPr>
          <p:cNvPr id="827" name="What if you have genotype and treatment information ?…"/>
          <p:cNvSpPr txBox="1"/>
          <p:nvPr/>
        </p:nvSpPr>
        <p:spPr>
          <a:xfrm>
            <a:off x="1126246" y="1553829"/>
            <a:ext cx="17844821" cy="1159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600"/>
            </a:pPr>
            <a:r>
              <a:t>What if you have genotype and treatment information ? </a:t>
            </a:r>
          </a:p>
          <a:p>
            <a:pPr>
              <a:defRPr sz="3600"/>
            </a:pPr>
            <a:r>
              <a:t>For example, you have WT and KO animals and they were treated with DrugA or Vehicle control</a:t>
            </a:r>
          </a:p>
        </p:txBody>
      </p:sp>
      <p:sp>
        <p:nvSpPr>
          <p:cNvPr id="828" name="= ~ genotype + treatment"/>
          <p:cNvSpPr txBox="1"/>
          <p:nvPr/>
        </p:nvSpPr>
        <p:spPr>
          <a:xfrm>
            <a:off x="5228354" y="4006972"/>
            <a:ext cx="130163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  = ~ genotype + treatment</a:t>
            </a:r>
          </a:p>
        </p:txBody>
      </p:sp>
      <p:sp>
        <p:nvSpPr>
          <p:cNvPr id="829" name="Depends on your questions?"/>
          <p:cNvSpPr txBox="1"/>
          <p:nvPr/>
        </p:nvSpPr>
        <p:spPr>
          <a:xfrm>
            <a:off x="5030114" y="3334102"/>
            <a:ext cx="141865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Depends on your questions?</a:t>
            </a:r>
          </a:p>
        </p:txBody>
      </p:sp>
      <p:sp>
        <p:nvSpPr>
          <p:cNvPr id="830" name="What genes are affected by drug treatment"/>
          <p:cNvSpPr txBox="1"/>
          <p:nvPr/>
        </p:nvSpPr>
        <p:spPr>
          <a:xfrm>
            <a:off x="4607662" y="3759144"/>
            <a:ext cx="208711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What genes are affected by drug treatment</a:t>
            </a:r>
          </a:p>
        </p:txBody>
      </p:sp>
      <p:sp>
        <p:nvSpPr>
          <p:cNvPr id="831" name="What genes are affected by genotype"/>
          <p:cNvSpPr txBox="1"/>
          <p:nvPr/>
        </p:nvSpPr>
        <p:spPr>
          <a:xfrm>
            <a:off x="4591818" y="4780506"/>
            <a:ext cx="180979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What genes are affected by genotype</a:t>
            </a:r>
          </a:p>
        </p:txBody>
      </p:sp>
      <p:sp>
        <p:nvSpPr>
          <p:cNvPr id="832" name="Specify which contrast you want in results (e.g. results(dds, contrast = c(‘treatment’, ‘drug’, ‘vehicle’)"/>
          <p:cNvSpPr txBox="1"/>
          <p:nvPr/>
        </p:nvSpPr>
        <p:spPr>
          <a:xfrm>
            <a:off x="2400681" y="4261286"/>
            <a:ext cx="492282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Specify which contrast you want in results (e.g. results(dds, contrast = c(‘treatment’, ‘drug’, ‘vehicle’) </a:t>
            </a:r>
          </a:p>
        </p:txBody>
      </p:sp>
      <p:sp>
        <p:nvSpPr>
          <p:cNvPr id="833" name="Specify which contrast you want in results (e.g. results(dds, contrast = c(‘genotype’, ‘KO’, ‘WT’)"/>
          <p:cNvSpPr txBox="1"/>
          <p:nvPr/>
        </p:nvSpPr>
        <p:spPr>
          <a:xfrm>
            <a:off x="2676950" y="5018527"/>
            <a:ext cx="462626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Specify which contrast you want in results (e.g. results(dds, contrast = c(‘genotype’, ‘KO’, ‘WT’)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Multiple effects"/>
          <p:cNvSpPr txBox="1"/>
          <p:nvPr/>
        </p:nvSpPr>
        <p:spPr>
          <a:xfrm>
            <a:off x="5019719" y="557335"/>
            <a:ext cx="206665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Multiple effects</a:t>
            </a:r>
          </a:p>
        </p:txBody>
      </p:sp>
      <p:sp>
        <p:nvSpPr>
          <p:cNvPr id="836" name="What if you have genotype and treatment information ?…"/>
          <p:cNvSpPr txBox="1"/>
          <p:nvPr/>
        </p:nvSpPr>
        <p:spPr>
          <a:xfrm>
            <a:off x="1126246" y="1553829"/>
            <a:ext cx="17844821" cy="1159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600"/>
            </a:pPr>
            <a:r>
              <a:t>What if you have genotype and treatment information ? </a:t>
            </a:r>
          </a:p>
          <a:p>
            <a:pPr>
              <a:defRPr sz="3600"/>
            </a:pPr>
            <a:r>
              <a:t>For example, you have WT and KO animals and they were treated with DrugA or Vehicle control</a:t>
            </a:r>
          </a:p>
        </p:txBody>
      </p:sp>
      <p:sp>
        <p:nvSpPr>
          <p:cNvPr id="837" name="Depends on your questions?"/>
          <p:cNvSpPr txBox="1"/>
          <p:nvPr/>
        </p:nvSpPr>
        <p:spPr>
          <a:xfrm>
            <a:off x="5030114" y="3334102"/>
            <a:ext cx="141865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Depends on your questions?</a:t>
            </a:r>
          </a:p>
        </p:txBody>
      </p:sp>
      <p:sp>
        <p:nvSpPr>
          <p:cNvPr id="838" name="What genes are differentially affect by treatment in the genotypes?"/>
          <p:cNvSpPr txBox="1"/>
          <p:nvPr/>
        </p:nvSpPr>
        <p:spPr>
          <a:xfrm>
            <a:off x="3732477" y="3591659"/>
            <a:ext cx="321883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What genes are differentially affect by treatment in the genotypes?</a:t>
            </a:r>
          </a:p>
        </p:txBody>
      </p:sp>
      <p:sp>
        <p:nvSpPr>
          <p:cNvPr id="839" name="~ genotype + treatment + genotype:treatment"/>
          <p:cNvSpPr txBox="1"/>
          <p:nvPr/>
        </p:nvSpPr>
        <p:spPr>
          <a:xfrm>
            <a:off x="4512945" y="3960001"/>
            <a:ext cx="222977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 genotype + treatment + genotype:treatment</a:t>
            </a:r>
          </a:p>
        </p:txBody>
      </p:sp>
      <p:sp>
        <p:nvSpPr>
          <p:cNvPr id="840" name="This is where it becomes more complicated. Good specific examples in  the Rnaseq workflow vignette on bioconductor…"/>
          <p:cNvSpPr txBox="1"/>
          <p:nvPr/>
        </p:nvSpPr>
        <p:spPr>
          <a:xfrm>
            <a:off x="1233620" y="4516727"/>
            <a:ext cx="6601166"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This is where it becomes more complicated. Good specific examples in  the Rnaseq workflow vignette on bioconductor</a:t>
            </a:r>
          </a:p>
          <a:p>
            <a:r>
              <a:rPr sz="900"/>
              <a:t>https://master.bioconductor.org/packages/release/workflows/vignettes/rnaseqGene/inst/doc/rnaseqGene.html#time-course-experiments</a:t>
            </a:r>
          </a:p>
        </p:txBody>
      </p:sp>
      <p:sp>
        <p:nvSpPr>
          <p:cNvPr id="841" name="Often, you want to use the LRT test here, because you are interested in finding the genes with a different response to treatment by genotype"/>
          <p:cNvSpPr txBox="1"/>
          <p:nvPr/>
        </p:nvSpPr>
        <p:spPr>
          <a:xfrm>
            <a:off x="904542" y="5580293"/>
            <a:ext cx="6828792"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Often, you want to use the LRT test here, because you are interested in finding the genes with a different response to treatment by genotype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A concrete example"/>
          <p:cNvSpPr txBox="1"/>
          <p:nvPr/>
        </p:nvSpPr>
        <p:spPr>
          <a:xfrm>
            <a:off x="4577563" y="145579"/>
            <a:ext cx="263251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A concrete example </a:t>
            </a:r>
          </a:p>
        </p:txBody>
      </p:sp>
      <p:sp>
        <p:nvSpPr>
          <p:cNvPr id="846" name="WT vs ARID2 KO"/>
          <p:cNvSpPr txBox="1"/>
          <p:nvPr/>
        </p:nvSpPr>
        <p:spPr>
          <a:xfrm>
            <a:off x="5487314" y="1104593"/>
            <a:ext cx="80791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WT vs ARID2 KO</a:t>
            </a:r>
          </a:p>
        </p:txBody>
      </p:sp>
      <p:sp>
        <p:nvSpPr>
          <p:cNvPr id="847" name="Line"/>
          <p:cNvSpPr/>
          <p:nvPr/>
        </p:nvSpPr>
        <p:spPr>
          <a:xfrm flipH="1">
            <a:off x="4024515" y="1376391"/>
            <a:ext cx="1904628" cy="891319"/>
          </a:xfrm>
          <a:prstGeom prst="line">
            <a:avLst/>
          </a:prstGeom>
          <a:ln w="25400">
            <a:solidFill>
              <a:srgbClr val="000000"/>
            </a:solidFill>
            <a:miter lim="400000"/>
            <a:tailEnd type="triangle"/>
          </a:ln>
        </p:spPr>
        <p:txBody>
          <a:bodyPr lIns="25400" tIns="25400" rIns="25400" bIns="25400" anchor="ctr"/>
          <a:lstStyle/>
          <a:p>
            <a:endParaRPr sz="900"/>
          </a:p>
        </p:txBody>
      </p:sp>
      <p:sp>
        <p:nvSpPr>
          <p:cNvPr id="848" name="Line"/>
          <p:cNvSpPr/>
          <p:nvPr/>
        </p:nvSpPr>
        <p:spPr>
          <a:xfrm flipH="1">
            <a:off x="5499325" y="1439891"/>
            <a:ext cx="493318" cy="1102928"/>
          </a:xfrm>
          <a:prstGeom prst="line">
            <a:avLst/>
          </a:prstGeom>
          <a:ln w="25400">
            <a:solidFill>
              <a:srgbClr val="000000"/>
            </a:solidFill>
            <a:miter lim="400000"/>
            <a:tailEnd type="triangle"/>
          </a:ln>
        </p:spPr>
        <p:txBody>
          <a:bodyPr lIns="25400" tIns="25400" rIns="25400" bIns="25400" anchor="ctr"/>
          <a:lstStyle/>
          <a:p>
            <a:endParaRPr sz="900"/>
          </a:p>
        </p:txBody>
      </p:sp>
      <p:sp>
        <p:nvSpPr>
          <p:cNvPr id="849" name="Line"/>
          <p:cNvSpPr/>
          <p:nvPr/>
        </p:nvSpPr>
        <p:spPr>
          <a:xfrm>
            <a:off x="6287128" y="1491321"/>
            <a:ext cx="693280" cy="1001005"/>
          </a:xfrm>
          <a:prstGeom prst="line">
            <a:avLst/>
          </a:prstGeom>
          <a:ln w="25400">
            <a:solidFill>
              <a:srgbClr val="000000"/>
            </a:solidFill>
            <a:miter lim="400000"/>
            <a:tailEnd type="triangle"/>
          </a:ln>
        </p:spPr>
        <p:txBody>
          <a:bodyPr lIns="25400" tIns="25400" rIns="25400" bIns="25400" anchor="ctr"/>
          <a:lstStyle/>
          <a:p>
            <a:endParaRPr sz="900"/>
          </a:p>
        </p:txBody>
      </p:sp>
      <p:sp>
        <p:nvSpPr>
          <p:cNvPr id="850" name="Line"/>
          <p:cNvSpPr/>
          <p:nvPr/>
        </p:nvSpPr>
        <p:spPr>
          <a:xfrm>
            <a:off x="6644755" y="1396931"/>
            <a:ext cx="2141545" cy="846217"/>
          </a:xfrm>
          <a:prstGeom prst="line">
            <a:avLst/>
          </a:prstGeom>
          <a:ln w="25400">
            <a:solidFill>
              <a:srgbClr val="000000"/>
            </a:solidFill>
            <a:miter lim="400000"/>
            <a:tailEnd type="triangle"/>
          </a:ln>
        </p:spPr>
        <p:txBody>
          <a:bodyPr lIns="25400" tIns="25400" rIns="25400" bIns="25400" anchor="ctr"/>
          <a:lstStyle/>
          <a:p>
            <a:endParaRPr sz="900"/>
          </a:p>
        </p:txBody>
      </p:sp>
      <p:sp>
        <p:nvSpPr>
          <p:cNvPr id="851" name="ES"/>
          <p:cNvSpPr txBox="1"/>
          <p:nvPr/>
        </p:nvSpPr>
        <p:spPr>
          <a:xfrm>
            <a:off x="3700711" y="2430247"/>
            <a:ext cx="18594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ES </a:t>
            </a:r>
          </a:p>
        </p:txBody>
      </p:sp>
      <p:sp>
        <p:nvSpPr>
          <p:cNvPr id="852" name="EB"/>
          <p:cNvSpPr txBox="1"/>
          <p:nvPr/>
        </p:nvSpPr>
        <p:spPr>
          <a:xfrm>
            <a:off x="5297945" y="2594175"/>
            <a:ext cx="19556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EB </a:t>
            </a:r>
          </a:p>
        </p:txBody>
      </p:sp>
      <p:sp>
        <p:nvSpPr>
          <p:cNvPr id="853" name="FGF24"/>
          <p:cNvSpPr txBox="1"/>
          <p:nvPr/>
        </p:nvSpPr>
        <p:spPr>
          <a:xfrm>
            <a:off x="6769525" y="2594175"/>
            <a:ext cx="37029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FGF24 </a:t>
            </a:r>
          </a:p>
        </p:txBody>
      </p:sp>
      <p:sp>
        <p:nvSpPr>
          <p:cNvPr id="854" name="FGF48"/>
          <p:cNvSpPr txBox="1"/>
          <p:nvPr/>
        </p:nvSpPr>
        <p:spPr>
          <a:xfrm>
            <a:off x="8771292" y="2594175"/>
            <a:ext cx="37029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FGF48 </a:t>
            </a:r>
          </a:p>
        </p:txBody>
      </p:sp>
      <p:pic>
        <p:nvPicPr>
          <p:cNvPr id="855" name="Image" descr="Image"/>
          <p:cNvPicPr>
            <a:picLocks noChangeAspect="1"/>
          </p:cNvPicPr>
          <p:nvPr/>
        </p:nvPicPr>
        <p:blipFill>
          <a:blip r:embed="rId2"/>
          <a:stretch>
            <a:fillRect/>
          </a:stretch>
        </p:blipFill>
        <p:spPr>
          <a:xfrm>
            <a:off x="2107188" y="4220757"/>
            <a:ext cx="3267402" cy="511894"/>
          </a:xfrm>
          <a:prstGeom prst="rect">
            <a:avLst/>
          </a:prstGeom>
          <a:ln w="12700">
            <a:miter lim="400000"/>
          </a:ln>
        </p:spPr>
      </p:pic>
      <p:sp>
        <p:nvSpPr>
          <p:cNvPr id="856" name="Genotype comparison"/>
          <p:cNvSpPr txBox="1"/>
          <p:nvPr/>
        </p:nvSpPr>
        <p:spPr>
          <a:xfrm>
            <a:off x="292738" y="4502797"/>
            <a:ext cx="1090042"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Genotype comparison</a:t>
            </a:r>
          </a:p>
        </p:txBody>
      </p:sp>
      <p:pic>
        <p:nvPicPr>
          <p:cNvPr id="857" name="Image" descr="Image"/>
          <p:cNvPicPr>
            <a:picLocks noChangeAspect="1"/>
          </p:cNvPicPr>
          <p:nvPr/>
        </p:nvPicPr>
        <p:blipFill>
          <a:blip r:embed="rId3"/>
          <a:stretch>
            <a:fillRect/>
          </a:stretch>
        </p:blipFill>
        <p:spPr>
          <a:xfrm>
            <a:off x="196583" y="3595512"/>
            <a:ext cx="7999877" cy="477296"/>
          </a:xfrm>
          <a:prstGeom prst="rect">
            <a:avLst/>
          </a:prstGeom>
          <a:ln w="12700">
            <a:miter lim="400000"/>
          </a:ln>
        </p:spPr>
      </p:pic>
      <p:sp>
        <p:nvSpPr>
          <p:cNvPr id="858" name="What genes does loss of ARID2 affect?"/>
          <p:cNvSpPr txBox="1"/>
          <p:nvPr/>
        </p:nvSpPr>
        <p:spPr>
          <a:xfrm>
            <a:off x="4657344" y="3334102"/>
            <a:ext cx="188833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What genes does loss of ARID2 affect?</a:t>
            </a:r>
          </a:p>
        </p:txBody>
      </p:sp>
      <p:pic>
        <p:nvPicPr>
          <p:cNvPr id="859" name="Image" descr="Image"/>
          <p:cNvPicPr>
            <a:picLocks noChangeAspect="1"/>
          </p:cNvPicPr>
          <p:nvPr/>
        </p:nvPicPr>
        <p:blipFill>
          <a:blip r:embed="rId4"/>
          <a:stretch>
            <a:fillRect/>
          </a:stretch>
        </p:blipFill>
        <p:spPr>
          <a:xfrm>
            <a:off x="8193928" y="3504949"/>
            <a:ext cx="3691469" cy="2838990"/>
          </a:xfrm>
          <a:prstGeom prst="rect">
            <a:avLst/>
          </a:prstGeom>
          <a:ln w="12700">
            <a:miter lim="400000"/>
          </a:ln>
        </p:spPr>
      </p:pic>
      <p:sp>
        <p:nvSpPr>
          <p:cNvPr id="860" name="~4x increase regardless of treatment"/>
          <p:cNvSpPr txBox="1"/>
          <p:nvPr/>
        </p:nvSpPr>
        <p:spPr>
          <a:xfrm>
            <a:off x="8867059" y="3334102"/>
            <a:ext cx="180979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~4x increase regardless of treatment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A concrete example"/>
          <p:cNvSpPr txBox="1"/>
          <p:nvPr/>
        </p:nvSpPr>
        <p:spPr>
          <a:xfrm>
            <a:off x="4577563" y="145579"/>
            <a:ext cx="263251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A concrete example </a:t>
            </a:r>
          </a:p>
        </p:txBody>
      </p:sp>
      <p:sp>
        <p:nvSpPr>
          <p:cNvPr id="863" name="WT vs ARID2 KO"/>
          <p:cNvSpPr txBox="1"/>
          <p:nvPr/>
        </p:nvSpPr>
        <p:spPr>
          <a:xfrm>
            <a:off x="5487314" y="1104593"/>
            <a:ext cx="80791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WT vs ARID2 KO</a:t>
            </a:r>
          </a:p>
        </p:txBody>
      </p:sp>
      <p:sp>
        <p:nvSpPr>
          <p:cNvPr id="864" name="Line"/>
          <p:cNvSpPr/>
          <p:nvPr/>
        </p:nvSpPr>
        <p:spPr>
          <a:xfrm flipH="1">
            <a:off x="4024515" y="1376391"/>
            <a:ext cx="1904628" cy="891319"/>
          </a:xfrm>
          <a:prstGeom prst="line">
            <a:avLst/>
          </a:prstGeom>
          <a:ln w="25400">
            <a:solidFill>
              <a:srgbClr val="000000"/>
            </a:solidFill>
            <a:miter lim="400000"/>
            <a:tailEnd type="triangle"/>
          </a:ln>
        </p:spPr>
        <p:txBody>
          <a:bodyPr lIns="25400" tIns="25400" rIns="25400" bIns="25400" anchor="ctr"/>
          <a:lstStyle/>
          <a:p>
            <a:endParaRPr sz="900"/>
          </a:p>
        </p:txBody>
      </p:sp>
      <p:sp>
        <p:nvSpPr>
          <p:cNvPr id="865" name="Line"/>
          <p:cNvSpPr/>
          <p:nvPr/>
        </p:nvSpPr>
        <p:spPr>
          <a:xfrm flipH="1">
            <a:off x="5499325" y="1439891"/>
            <a:ext cx="493318" cy="1102928"/>
          </a:xfrm>
          <a:prstGeom prst="line">
            <a:avLst/>
          </a:prstGeom>
          <a:ln w="25400">
            <a:solidFill>
              <a:srgbClr val="000000"/>
            </a:solidFill>
            <a:miter lim="400000"/>
            <a:tailEnd type="triangle"/>
          </a:ln>
        </p:spPr>
        <p:txBody>
          <a:bodyPr lIns="25400" tIns="25400" rIns="25400" bIns="25400" anchor="ctr"/>
          <a:lstStyle/>
          <a:p>
            <a:endParaRPr sz="900"/>
          </a:p>
        </p:txBody>
      </p:sp>
      <p:sp>
        <p:nvSpPr>
          <p:cNvPr id="866" name="Line"/>
          <p:cNvSpPr/>
          <p:nvPr/>
        </p:nvSpPr>
        <p:spPr>
          <a:xfrm>
            <a:off x="6287128" y="1491321"/>
            <a:ext cx="693280" cy="1001005"/>
          </a:xfrm>
          <a:prstGeom prst="line">
            <a:avLst/>
          </a:prstGeom>
          <a:ln w="25400">
            <a:solidFill>
              <a:srgbClr val="000000"/>
            </a:solidFill>
            <a:miter lim="400000"/>
            <a:tailEnd type="triangle"/>
          </a:ln>
        </p:spPr>
        <p:txBody>
          <a:bodyPr lIns="25400" tIns="25400" rIns="25400" bIns="25400" anchor="ctr"/>
          <a:lstStyle/>
          <a:p>
            <a:endParaRPr sz="900"/>
          </a:p>
        </p:txBody>
      </p:sp>
      <p:sp>
        <p:nvSpPr>
          <p:cNvPr id="867" name="Line"/>
          <p:cNvSpPr/>
          <p:nvPr/>
        </p:nvSpPr>
        <p:spPr>
          <a:xfrm>
            <a:off x="6644755" y="1396931"/>
            <a:ext cx="2141545" cy="846217"/>
          </a:xfrm>
          <a:prstGeom prst="line">
            <a:avLst/>
          </a:prstGeom>
          <a:ln w="25400">
            <a:solidFill>
              <a:srgbClr val="000000"/>
            </a:solidFill>
            <a:miter lim="400000"/>
            <a:tailEnd type="triangle"/>
          </a:ln>
        </p:spPr>
        <p:txBody>
          <a:bodyPr lIns="25400" tIns="25400" rIns="25400" bIns="25400" anchor="ctr"/>
          <a:lstStyle/>
          <a:p>
            <a:endParaRPr sz="900"/>
          </a:p>
        </p:txBody>
      </p:sp>
      <p:sp>
        <p:nvSpPr>
          <p:cNvPr id="868" name="ES"/>
          <p:cNvSpPr txBox="1"/>
          <p:nvPr/>
        </p:nvSpPr>
        <p:spPr>
          <a:xfrm>
            <a:off x="3700711" y="2430247"/>
            <a:ext cx="18594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ES </a:t>
            </a:r>
          </a:p>
        </p:txBody>
      </p:sp>
      <p:sp>
        <p:nvSpPr>
          <p:cNvPr id="869" name="EB"/>
          <p:cNvSpPr txBox="1"/>
          <p:nvPr/>
        </p:nvSpPr>
        <p:spPr>
          <a:xfrm>
            <a:off x="5297945" y="2594175"/>
            <a:ext cx="19556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EB </a:t>
            </a:r>
          </a:p>
        </p:txBody>
      </p:sp>
      <p:sp>
        <p:nvSpPr>
          <p:cNvPr id="870" name="FGF24"/>
          <p:cNvSpPr txBox="1"/>
          <p:nvPr/>
        </p:nvSpPr>
        <p:spPr>
          <a:xfrm>
            <a:off x="6769525" y="2594175"/>
            <a:ext cx="37029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FGF24 </a:t>
            </a:r>
          </a:p>
        </p:txBody>
      </p:sp>
      <p:sp>
        <p:nvSpPr>
          <p:cNvPr id="871" name="FGF48"/>
          <p:cNvSpPr txBox="1"/>
          <p:nvPr/>
        </p:nvSpPr>
        <p:spPr>
          <a:xfrm>
            <a:off x="8771292" y="2594175"/>
            <a:ext cx="37029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FGF48 </a:t>
            </a:r>
          </a:p>
        </p:txBody>
      </p:sp>
      <p:sp>
        <p:nvSpPr>
          <p:cNvPr id="872" name="full = ~ genotype + treatment + genotype:treatment…"/>
          <p:cNvSpPr txBox="1"/>
          <p:nvPr/>
        </p:nvSpPr>
        <p:spPr>
          <a:xfrm>
            <a:off x="4637431" y="3586283"/>
            <a:ext cx="248946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r>
              <a:rPr sz="900"/>
              <a:t>full = ~ genotype + treatment + genotype:treatment</a:t>
            </a:r>
          </a:p>
          <a:p>
            <a:pPr algn="l"/>
            <a:r>
              <a:rPr sz="900"/>
              <a:t>reduced = ~ genotype + treatment</a:t>
            </a:r>
          </a:p>
        </p:txBody>
      </p:sp>
      <p:sp>
        <p:nvSpPr>
          <p:cNvPr id="873" name="Small p values mean that there is a genotype specific effect of one (or more) treatments"/>
          <p:cNvSpPr txBox="1"/>
          <p:nvPr/>
        </p:nvSpPr>
        <p:spPr>
          <a:xfrm>
            <a:off x="3170997" y="4027796"/>
            <a:ext cx="417902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Small p values mean that there is a genotype specific effect of one (or more) treatments</a:t>
            </a:r>
          </a:p>
        </p:txBody>
      </p:sp>
      <p:sp>
        <p:nvSpPr>
          <p:cNvPr id="874" name="What genes have a different outcome to treatment based on genotype?"/>
          <p:cNvSpPr txBox="1"/>
          <p:nvPr/>
        </p:nvSpPr>
        <p:spPr>
          <a:xfrm>
            <a:off x="3559312" y="3212773"/>
            <a:ext cx="350576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What genes have a different outcome to treatment based on genotype?</a:t>
            </a:r>
          </a:p>
        </p:txBody>
      </p:sp>
      <p:sp>
        <p:nvSpPr>
          <p:cNvPr id="875" name="LRT"/>
          <p:cNvSpPr txBox="1"/>
          <p:nvPr/>
        </p:nvSpPr>
        <p:spPr>
          <a:xfrm>
            <a:off x="4007356" y="3570894"/>
            <a:ext cx="428707"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000" b="1"/>
            </a:lvl1pPr>
          </a:lstStyle>
          <a:p>
            <a:r>
              <a:rPr sz="2000"/>
              <a:t>LRT</a:t>
            </a:r>
          </a:p>
        </p:txBody>
      </p:sp>
      <p:pic>
        <p:nvPicPr>
          <p:cNvPr id="876" name="Image" descr="Image"/>
          <p:cNvPicPr>
            <a:picLocks noChangeAspect="1"/>
          </p:cNvPicPr>
          <p:nvPr/>
        </p:nvPicPr>
        <p:blipFill>
          <a:blip r:embed="rId3"/>
          <a:stretch>
            <a:fillRect/>
          </a:stretch>
        </p:blipFill>
        <p:spPr>
          <a:xfrm>
            <a:off x="297896" y="4317667"/>
            <a:ext cx="5503648" cy="960955"/>
          </a:xfrm>
          <a:prstGeom prst="rect">
            <a:avLst/>
          </a:prstGeom>
          <a:ln w="12700">
            <a:miter lim="400000"/>
          </a:ln>
        </p:spPr>
      </p:pic>
      <p:pic>
        <p:nvPicPr>
          <p:cNvPr id="877" name="Image" descr="Image"/>
          <p:cNvPicPr>
            <a:picLocks noChangeAspect="1"/>
          </p:cNvPicPr>
          <p:nvPr/>
        </p:nvPicPr>
        <p:blipFill>
          <a:blip r:embed="rId4"/>
          <a:stretch>
            <a:fillRect/>
          </a:stretch>
        </p:blipFill>
        <p:spPr>
          <a:xfrm>
            <a:off x="308110" y="5358252"/>
            <a:ext cx="4029046" cy="620916"/>
          </a:xfrm>
          <a:prstGeom prst="rect">
            <a:avLst/>
          </a:prstGeom>
          <a:ln w="12700">
            <a:miter lim="400000"/>
          </a:ln>
        </p:spPr>
      </p:pic>
      <p:pic>
        <p:nvPicPr>
          <p:cNvPr id="878" name="Image" descr="Image"/>
          <p:cNvPicPr>
            <a:picLocks noChangeAspect="1"/>
          </p:cNvPicPr>
          <p:nvPr/>
        </p:nvPicPr>
        <p:blipFill>
          <a:blip r:embed="rId5"/>
          <a:stretch>
            <a:fillRect/>
          </a:stretch>
        </p:blipFill>
        <p:spPr>
          <a:xfrm>
            <a:off x="7839366" y="4315713"/>
            <a:ext cx="3366104" cy="2599478"/>
          </a:xfrm>
          <a:prstGeom prst="rect">
            <a:avLst/>
          </a:prstGeom>
          <a:ln w="12700">
            <a:miter lim="400000"/>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NAseq analysis in R"/>
          <p:cNvSpPr txBox="1"/>
          <p:nvPr/>
        </p:nvSpPr>
        <p:spPr>
          <a:xfrm>
            <a:off x="4247007" y="3172520"/>
            <a:ext cx="325210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6000"/>
            </a:lvl1pPr>
          </a:lstStyle>
          <a:p>
            <a:r>
              <a:rPr sz="3000"/>
              <a:t>RNAseq analysis in R</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Goals/Agenda"/>
          <p:cNvSpPr txBox="1"/>
          <p:nvPr/>
        </p:nvSpPr>
        <p:spPr>
          <a:xfrm>
            <a:off x="4843340" y="314288"/>
            <a:ext cx="184903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Goals/Agenda</a:t>
            </a:r>
          </a:p>
        </p:txBody>
      </p:sp>
      <p:sp>
        <p:nvSpPr>
          <p:cNvPr id="164" name="Why do RNA-seq…"/>
          <p:cNvSpPr txBox="1"/>
          <p:nvPr/>
        </p:nvSpPr>
        <p:spPr>
          <a:xfrm>
            <a:off x="3935454" y="321654"/>
            <a:ext cx="10692030" cy="5591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222250" indent="-222250">
              <a:buSzPct val="100000"/>
              <a:buAutoNum type="arabicPeriod"/>
              <a:defRPr sz="3600"/>
            </a:pPr>
            <a:r>
              <a:t>Why do RNA-seq</a:t>
            </a:r>
          </a:p>
          <a:p>
            <a:pPr marL="222250" indent="-222250">
              <a:buSzPct val="100000"/>
              <a:buAutoNum type="arabicPeriod"/>
              <a:defRPr sz="3600"/>
            </a:pPr>
            <a:r>
              <a:t>Practical advice (read depth, replicates)</a:t>
            </a:r>
          </a:p>
          <a:p>
            <a:pPr marL="222250" indent="-222250">
              <a:buSzPct val="100000"/>
              <a:buAutoNum type="arabicPeriod"/>
              <a:defRPr sz="3600"/>
            </a:pPr>
            <a:r>
              <a:t>Differential testing</a:t>
            </a:r>
          </a:p>
          <a:p>
            <a:pPr marL="222250" indent="-222250">
              <a:buSzPct val="100000"/>
              <a:buAutoNum type="arabicPeriod"/>
              <a:defRPr sz="3600"/>
            </a:pPr>
            <a:r>
              <a:t>Basic RNAseq analysis - template script using class data</a:t>
            </a:r>
          </a:p>
          <a:p>
            <a:pPr marL="222250" indent="-222250">
              <a:buSzPct val="100000"/>
              <a:buAutoNum type="arabicPeriod"/>
              <a:defRPr sz="3600"/>
            </a:pPr>
            <a:r>
              <a:t>QC </a:t>
            </a:r>
          </a:p>
          <a:p>
            <a:pPr marL="222250" indent="-222250">
              <a:buSzPct val="100000"/>
              <a:buAutoNum type="arabicPeriod"/>
              <a:defRPr sz="3600"/>
            </a:pPr>
            <a:r>
              <a:t>Normalization</a:t>
            </a:r>
          </a:p>
          <a:p>
            <a:pPr marL="222250" indent="-222250">
              <a:buSzPct val="100000"/>
              <a:buAutoNum type="arabicPeriod"/>
              <a:defRPr sz="3600"/>
            </a:pPr>
            <a:r>
              <a:t>Experimental design</a:t>
            </a:r>
          </a:p>
          <a:p>
            <a:pPr marL="222250" indent="-222250">
              <a:buSzPct val="100000"/>
              <a:buAutoNum type="arabicPeriod"/>
              <a:defRPr sz="3600"/>
            </a:pPr>
            <a:r>
              <a:t>Batch effects / complex designs</a:t>
            </a:r>
          </a:p>
          <a:p>
            <a:pPr marL="222250" indent="-222250">
              <a:buSzPct val="100000"/>
              <a:buAutoNum type="arabicPeriod"/>
              <a:defRPr sz="3600"/>
            </a:pPr>
            <a:r>
              <a:t>Visualizing data</a:t>
            </a:r>
          </a:p>
          <a:p>
            <a:pPr marL="222250" indent="-222250">
              <a:buSzPct val="100000"/>
              <a:buAutoNum type="arabicPeriod"/>
              <a:defRPr sz="3600"/>
            </a:pPr>
            <a:r>
              <a:t>Deriving biological meaning</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hy Do RNA-seq"/>
          <p:cNvSpPr txBox="1"/>
          <p:nvPr/>
        </p:nvSpPr>
        <p:spPr>
          <a:xfrm>
            <a:off x="4393429" y="263050"/>
            <a:ext cx="222843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Why Do RNA-seq</a:t>
            </a:r>
          </a:p>
        </p:txBody>
      </p:sp>
      <p:sp>
        <p:nvSpPr>
          <p:cNvPr id="169" name="Measure differences in gene expression between conditions…"/>
          <p:cNvSpPr txBox="1"/>
          <p:nvPr/>
        </p:nvSpPr>
        <p:spPr>
          <a:xfrm>
            <a:off x="2568722" y="921971"/>
            <a:ext cx="14258262" cy="43909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152400" indent="-152400">
              <a:spcBef>
                <a:spcPts val="600"/>
              </a:spcBef>
              <a:buSzPct val="123000"/>
              <a:buChar char="•"/>
              <a:defRPr sz="3600"/>
            </a:pPr>
            <a:r>
              <a:t>Measure differences in gene expression between conditions</a:t>
            </a:r>
          </a:p>
          <a:p>
            <a:pPr marL="152400" indent="-152400">
              <a:spcBef>
                <a:spcPts val="600"/>
              </a:spcBef>
              <a:buSzPct val="123000"/>
              <a:buChar char="•"/>
              <a:defRPr sz="3600"/>
            </a:pPr>
            <a:r>
              <a:t>Better dynamic range and isoform/transcript information than microarrays</a:t>
            </a:r>
          </a:p>
          <a:p>
            <a:pPr marL="152400" indent="-152400">
              <a:spcBef>
                <a:spcPts val="600"/>
              </a:spcBef>
              <a:buSzPct val="123000"/>
              <a:buChar char="•"/>
              <a:defRPr sz="3600"/>
            </a:pPr>
            <a:r>
              <a:t>Detect structural variation, fusions, or single nucleotide variants</a:t>
            </a:r>
          </a:p>
          <a:p>
            <a:pPr marL="152400" indent="-152400">
              <a:spcBef>
                <a:spcPts val="600"/>
              </a:spcBef>
              <a:buSzPct val="123000"/>
              <a:buChar char="•"/>
              <a:defRPr sz="3600"/>
            </a:pPr>
            <a:r>
              <a:t>Identify new transcripts/genes </a:t>
            </a:r>
          </a:p>
          <a:p>
            <a:pPr marL="152400" indent="-152400">
              <a:spcBef>
                <a:spcPts val="600"/>
              </a:spcBef>
              <a:buSzPct val="123000"/>
              <a:buChar char="•"/>
              <a:defRPr sz="3600"/>
            </a:pPr>
            <a:r>
              <a:t>Measure ‘weird’ transcripts</a:t>
            </a:r>
          </a:p>
          <a:p>
            <a:pPr marL="152400" indent="-152400">
              <a:spcBef>
                <a:spcPts val="600"/>
              </a:spcBef>
              <a:buSzPct val="123000"/>
              <a:buChar char="•"/>
              <a:defRPr sz="3600"/>
            </a:pPr>
            <a:r>
              <a:t>Applicable to single cells</a:t>
            </a:r>
          </a:p>
          <a:p>
            <a:pPr marL="152400" indent="-152400">
              <a:spcBef>
                <a:spcPts val="600"/>
              </a:spcBef>
              <a:buSzPct val="123000"/>
              <a:buChar char="•"/>
              <a:defRPr sz="3600"/>
            </a:pPr>
            <a:r>
              <a:t>Less technical bias than microarray</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3"/>
          <a:stretch>
            <a:fillRect/>
          </a:stretch>
        </p:blipFill>
        <p:spPr>
          <a:xfrm>
            <a:off x="367584" y="1707087"/>
            <a:ext cx="5820811" cy="2414397"/>
          </a:xfrm>
          <a:prstGeom prst="rect">
            <a:avLst/>
          </a:prstGeom>
          <a:ln w="12700">
            <a:miter lim="400000"/>
          </a:ln>
        </p:spPr>
      </p:pic>
      <p:sp>
        <p:nvSpPr>
          <p:cNvPr id="174" name="Microarray"/>
          <p:cNvSpPr txBox="1"/>
          <p:nvPr/>
        </p:nvSpPr>
        <p:spPr>
          <a:xfrm>
            <a:off x="2910900" y="1323270"/>
            <a:ext cx="107407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a:lvl1pPr>
          </a:lstStyle>
          <a:p>
            <a:r>
              <a:rPr sz="1800"/>
              <a:t>Microarray</a:t>
            </a:r>
          </a:p>
        </p:txBody>
      </p:sp>
      <p:sp>
        <p:nvSpPr>
          <p:cNvPr id="175" name="Technical Bias in expression analysis"/>
          <p:cNvSpPr txBox="1"/>
          <p:nvPr/>
        </p:nvSpPr>
        <p:spPr>
          <a:xfrm>
            <a:off x="3587035" y="106443"/>
            <a:ext cx="4642168"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Technical Bias in expression analysis</a:t>
            </a:r>
          </a:p>
        </p:txBody>
      </p:sp>
      <p:sp>
        <p:nvSpPr>
          <p:cNvPr id="176" name="Luo et al., MAQC-II 2010"/>
          <p:cNvSpPr txBox="1"/>
          <p:nvPr/>
        </p:nvSpPr>
        <p:spPr>
          <a:xfrm>
            <a:off x="798933" y="4172431"/>
            <a:ext cx="1447512" cy="2383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defTabSz="457200">
              <a:lnSpc>
                <a:spcPct val="117999"/>
              </a:lnSpc>
              <a:defRPr sz="2200">
                <a:solidFill>
                  <a:srgbClr val="000000"/>
                </a:solidFill>
              </a:defRPr>
            </a:lvl1pPr>
          </a:lstStyle>
          <a:p>
            <a:r>
              <a:rPr sz="1100"/>
              <a:t>Luo et al., MAQC-II 2010</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Image" descr="Image"/>
          <p:cNvPicPr>
            <a:picLocks noChangeAspect="1"/>
          </p:cNvPicPr>
          <p:nvPr/>
        </p:nvPicPr>
        <p:blipFill>
          <a:blip r:embed="rId3"/>
          <a:stretch>
            <a:fillRect/>
          </a:stretch>
        </p:blipFill>
        <p:spPr>
          <a:xfrm>
            <a:off x="367584" y="1707087"/>
            <a:ext cx="5820811" cy="2414397"/>
          </a:xfrm>
          <a:prstGeom prst="rect">
            <a:avLst/>
          </a:prstGeom>
          <a:ln w="12700">
            <a:miter lim="400000"/>
          </a:ln>
        </p:spPr>
      </p:pic>
      <p:sp>
        <p:nvSpPr>
          <p:cNvPr id="181" name="Microarray"/>
          <p:cNvSpPr txBox="1"/>
          <p:nvPr/>
        </p:nvSpPr>
        <p:spPr>
          <a:xfrm>
            <a:off x="2910900" y="1323270"/>
            <a:ext cx="107407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a:lvl1pPr>
          </a:lstStyle>
          <a:p>
            <a:r>
              <a:rPr sz="1800"/>
              <a:t>Microarray</a:t>
            </a:r>
          </a:p>
        </p:txBody>
      </p:sp>
      <p:sp>
        <p:nvSpPr>
          <p:cNvPr id="182" name="Technical Bias in expression analysis"/>
          <p:cNvSpPr txBox="1"/>
          <p:nvPr/>
        </p:nvSpPr>
        <p:spPr>
          <a:xfrm>
            <a:off x="3587035" y="106443"/>
            <a:ext cx="4642168"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Technical Bias in expression analysis</a:t>
            </a:r>
          </a:p>
        </p:txBody>
      </p:sp>
      <p:sp>
        <p:nvSpPr>
          <p:cNvPr id="183" name="Joel Parker"/>
          <p:cNvSpPr txBox="1"/>
          <p:nvPr/>
        </p:nvSpPr>
        <p:spPr>
          <a:xfrm>
            <a:off x="11197460" y="5891877"/>
            <a:ext cx="56425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Joel Parker</a:t>
            </a:r>
          </a:p>
        </p:txBody>
      </p:sp>
      <p:pic>
        <p:nvPicPr>
          <p:cNvPr id="184" name="Image" descr="Image"/>
          <p:cNvPicPr>
            <a:picLocks noChangeAspect="1"/>
          </p:cNvPicPr>
          <p:nvPr/>
        </p:nvPicPr>
        <p:blipFill>
          <a:blip r:embed="rId4"/>
          <a:stretch>
            <a:fillRect/>
          </a:stretch>
        </p:blipFill>
        <p:spPr>
          <a:xfrm>
            <a:off x="7140442" y="1817819"/>
            <a:ext cx="4346773" cy="3607439"/>
          </a:xfrm>
          <a:prstGeom prst="rect">
            <a:avLst/>
          </a:prstGeom>
          <a:ln w="12700">
            <a:miter lim="400000"/>
          </a:ln>
        </p:spPr>
      </p:pic>
      <p:pic>
        <p:nvPicPr>
          <p:cNvPr id="185" name="Image" descr="Image"/>
          <p:cNvPicPr>
            <a:picLocks noChangeAspect="1"/>
          </p:cNvPicPr>
          <p:nvPr/>
        </p:nvPicPr>
        <p:blipFill>
          <a:blip r:embed="rId5"/>
          <a:stretch>
            <a:fillRect/>
          </a:stretch>
        </p:blipFill>
        <p:spPr>
          <a:xfrm>
            <a:off x="10145375" y="5456286"/>
            <a:ext cx="387351" cy="647701"/>
          </a:xfrm>
          <a:prstGeom prst="rect">
            <a:avLst/>
          </a:prstGeom>
          <a:ln w="12700">
            <a:miter lim="400000"/>
          </a:ln>
        </p:spPr>
      </p:pic>
      <p:sp>
        <p:nvSpPr>
          <p:cNvPr id="186" name="RNA-seq"/>
          <p:cNvSpPr txBox="1"/>
          <p:nvPr/>
        </p:nvSpPr>
        <p:spPr>
          <a:xfrm>
            <a:off x="8991655" y="1463920"/>
            <a:ext cx="854336"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a:lvl1pPr>
          </a:lstStyle>
          <a:p>
            <a:r>
              <a:rPr sz="1800"/>
              <a:t>RNA-seq</a:t>
            </a:r>
          </a:p>
        </p:txBody>
      </p:sp>
      <p:sp>
        <p:nvSpPr>
          <p:cNvPr id="187" name="Luo et al., MAQC-II 2010"/>
          <p:cNvSpPr txBox="1"/>
          <p:nvPr/>
        </p:nvSpPr>
        <p:spPr>
          <a:xfrm>
            <a:off x="798933" y="4172431"/>
            <a:ext cx="1447512" cy="2383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defTabSz="457200">
              <a:lnSpc>
                <a:spcPct val="117999"/>
              </a:lnSpc>
              <a:defRPr sz="2200">
                <a:solidFill>
                  <a:srgbClr val="000000"/>
                </a:solidFill>
              </a:defRPr>
            </a:lvl1pPr>
          </a:lstStyle>
          <a:p>
            <a:r>
              <a:rPr sz="1100"/>
              <a:t>Luo et al., MAQC-II 2010</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2"/>
          <a:stretch>
            <a:fillRect/>
          </a:stretch>
        </p:blipFill>
        <p:spPr>
          <a:xfrm>
            <a:off x="1570745" y="1162964"/>
            <a:ext cx="8586571" cy="4532072"/>
          </a:xfrm>
          <a:prstGeom prst="rect">
            <a:avLst/>
          </a:prstGeom>
          <a:ln w="12700">
            <a:miter lim="400000"/>
          </a:ln>
        </p:spPr>
      </p:pic>
      <p:sp>
        <p:nvSpPr>
          <p:cNvPr id="192" name="RNA-seq biases"/>
          <p:cNvSpPr txBox="1"/>
          <p:nvPr/>
        </p:nvSpPr>
        <p:spPr>
          <a:xfrm>
            <a:off x="4769245" y="261012"/>
            <a:ext cx="201119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RNA-seq biases</a:t>
            </a:r>
          </a:p>
        </p:txBody>
      </p:sp>
      <p:sp>
        <p:nvSpPr>
          <p:cNvPr id="193" name="Joel Parker"/>
          <p:cNvSpPr txBox="1"/>
          <p:nvPr/>
        </p:nvSpPr>
        <p:spPr>
          <a:xfrm>
            <a:off x="10809493" y="6355277"/>
            <a:ext cx="56425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Joel Parker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1547</TotalTime>
  <Words>13718</Words>
  <Application>Microsoft Macintosh PowerPoint</Application>
  <PresentationFormat>Widescreen</PresentationFormat>
  <Paragraphs>1212</Paragraphs>
  <Slides>185</Slides>
  <Notes>81</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185</vt:i4>
      </vt:variant>
    </vt:vector>
  </HeadingPairs>
  <TitlesOfParts>
    <vt:vector size="192" baseType="lpstr">
      <vt:lpstr>Arial</vt:lpstr>
      <vt:lpstr>Avenir Next Regular</vt:lpstr>
      <vt:lpstr>Calibri</vt:lpstr>
      <vt:lpstr>Calibri Light</vt:lpstr>
      <vt:lpstr>Cambria Math</vt:lpstr>
      <vt:lpstr>Helvetica Neue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Raab, Jesse</dc:creator>
  <cp:lastModifiedBy>Raab, Jesse</cp:lastModifiedBy>
  <cp:revision>7</cp:revision>
  <dcterms:created xsi:type="dcterms:W3CDTF">2023-04-19T19:23:27Z</dcterms:created>
  <dcterms:modified xsi:type="dcterms:W3CDTF">2023-04-20T21:28:18Z</dcterms:modified>
</cp:coreProperties>
</file>